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20104100" cy="11309350"/>
  <p:notesSz cx="20104100" cy="1130935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Lato Black" panose="020F0502020204030203" pitchFamily="34" charset="0"/>
      <p:bold r:id="rId21"/>
      <p:boldItalic r:id="rId22"/>
    </p:embeddedFont>
    <p:embeddedFont>
      <p:font typeface="Lato Light" panose="020F05020202040302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2d1ul3TzIfMBgPkPbahYj6/Zk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12" y="3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jane Mira" userId="e7560bb74ed41b0b" providerId="LiveId" clId="{9DF180F4-B746-4637-B8B3-51DF91627448}"/>
    <pc:docChg chg="modSld sldOrd">
      <pc:chgData name="Rejane Mira" userId="e7560bb74ed41b0b" providerId="LiveId" clId="{9DF180F4-B746-4637-B8B3-51DF91627448}" dt="2024-12-14T16:31:55.558" v="3" actId="1076"/>
      <pc:docMkLst>
        <pc:docMk/>
      </pc:docMkLst>
      <pc:sldChg chg="ord modNotes">
        <pc:chgData name="Rejane Mira" userId="e7560bb74ed41b0b" providerId="LiveId" clId="{9DF180F4-B746-4637-B8B3-51DF91627448}" dt="2024-12-14T16:31:07.110" v="1"/>
        <pc:sldMkLst>
          <pc:docMk/>
          <pc:sldMk cId="0" sldId="257"/>
        </pc:sldMkLst>
      </pc:sldChg>
      <pc:sldChg chg="modSp mod">
        <pc:chgData name="Rejane Mira" userId="e7560bb74ed41b0b" providerId="LiveId" clId="{9DF180F4-B746-4637-B8B3-51DF91627448}" dt="2024-12-14T16:31:55.558" v="3" actId="1076"/>
        <pc:sldMkLst>
          <pc:docMk/>
          <pc:sldMk cId="0" sldId="261"/>
        </pc:sldMkLst>
        <pc:spChg chg="mod">
          <ac:chgData name="Rejane Mira" userId="e7560bb74ed41b0b" providerId="LiveId" clId="{9DF180F4-B746-4637-B8B3-51DF91627448}" dt="2024-12-14T16:31:55.558" v="3" actId="1076"/>
          <ac:spMkLst>
            <pc:docMk/>
            <pc:sldMk cId="0" sldId="261"/>
            <ac:spMk id="8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658b413d5_0_3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d658b413d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658b413d5_0_46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2d658b413d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658b413d5_0_5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d658b413d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d658b413d5_0_6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d658b413d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658b413d5_0_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d658b41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658b413d5_0_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d658b413d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658b413d5_0_1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d658b413d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658b413d5_0_2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2d658b413d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658b413d5_0_2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d658b413d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4610" y="0"/>
            <a:ext cx="8889490" cy="1071615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09234" y="1505154"/>
            <a:ext cx="4228465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CLpBg8x-gdY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2562699" y="6641074"/>
            <a:ext cx="1238885" cy="1431925"/>
          </a:xfrm>
          <a:custGeom>
            <a:avLst/>
            <a:gdLst/>
            <a:ahLst/>
            <a:cxnLst/>
            <a:rect l="l" t="t" r="r" b="b"/>
            <a:pathLst>
              <a:path w="1238885" h="1431925" extrusionOk="0">
                <a:moveTo>
                  <a:pt x="728271" y="0"/>
                </a:moveTo>
                <a:lnTo>
                  <a:pt x="673327" y="1447"/>
                </a:lnTo>
                <a:lnTo>
                  <a:pt x="620219" y="5793"/>
                </a:lnTo>
                <a:lnTo>
                  <a:pt x="568944" y="13042"/>
                </a:lnTo>
                <a:lnTo>
                  <a:pt x="519501" y="23200"/>
                </a:lnTo>
                <a:lnTo>
                  <a:pt x="471888" y="36271"/>
                </a:lnTo>
                <a:lnTo>
                  <a:pt x="426102" y="52260"/>
                </a:lnTo>
                <a:lnTo>
                  <a:pt x="373857" y="74890"/>
                </a:lnTo>
                <a:lnTo>
                  <a:pt x="324831" y="100928"/>
                </a:lnTo>
                <a:lnTo>
                  <a:pt x="279026" y="130371"/>
                </a:lnTo>
                <a:lnTo>
                  <a:pt x="236446" y="163219"/>
                </a:lnTo>
                <a:lnTo>
                  <a:pt x="197093" y="199470"/>
                </a:lnTo>
                <a:lnTo>
                  <a:pt x="161035" y="238908"/>
                </a:lnTo>
                <a:lnTo>
                  <a:pt x="128418" y="281290"/>
                </a:lnTo>
                <a:lnTo>
                  <a:pt x="99248" y="326615"/>
                </a:lnTo>
                <a:lnTo>
                  <a:pt x="73532" y="374882"/>
                </a:lnTo>
                <a:lnTo>
                  <a:pt x="51275" y="426091"/>
                </a:lnTo>
                <a:lnTo>
                  <a:pt x="35614" y="470723"/>
                </a:lnTo>
                <a:lnTo>
                  <a:pt x="22797" y="516807"/>
                </a:lnTo>
                <a:lnTo>
                  <a:pt x="12825" y="564346"/>
                </a:lnTo>
                <a:lnTo>
                  <a:pt x="5701" y="613339"/>
                </a:lnTo>
                <a:lnTo>
                  <a:pt x="1425" y="663785"/>
                </a:lnTo>
                <a:lnTo>
                  <a:pt x="0" y="715685"/>
                </a:lnTo>
                <a:lnTo>
                  <a:pt x="1462" y="766988"/>
                </a:lnTo>
                <a:lnTo>
                  <a:pt x="5851" y="816943"/>
                </a:lnTo>
                <a:lnTo>
                  <a:pt x="13172" y="865552"/>
                </a:lnTo>
                <a:lnTo>
                  <a:pt x="23428" y="912815"/>
                </a:lnTo>
                <a:lnTo>
                  <a:pt x="36623" y="958734"/>
                </a:lnTo>
                <a:lnTo>
                  <a:pt x="52762" y="1003309"/>
                </a:lnTo>
                <a:lnTo>
                  <a:pt x="75511" y="1054518"/>
                </a:lnTo>
                <a:lnTo>
                  <a:pt x="101560" y="1102786"/>
                </a:lnTo>
                <a:lnTo>
                  <a:pt x="130905" y="1148111"/>
                </a:lnTo>
                <a:lnTo>
                  <a:pt x="163543" y="1190493"/>
                </a:lnTo>
                <a:lnTo>
                  <a:pt x="199470" y="1229931"/>
                </a:lnTo>
                <a:lnTo>
                  <a:pt x="238437" y="1266223"/>
                </a:lnTo>
                <a:lnTo>
                  <a:pt x="280197" y="1299192"/>
                </a:lnTo>
                <a:lnTo>
                  <a:pt x="324751" y="1328835"/>
                </a:lnTo>
                <a:lnTo>
                  <a:pt x="372098" y="1355147"/>
                </a:lnTo>
                <a:lnTo>
                  <a:pt x="422238" y="1378125"/>
                </a:lnTo>
                <a:lnTo>
                  <a:pt x="465832" y="1394389"/>
                </a:lnTo>
                <a:lnTo>
                  <a:pt x="510774" y="1407704"/>
                </a:lnTo>
                <a:lnTo>
                  <a:pt x="557064" y="1418066"/>
                </a:lnTo>
                <a:lnTo>
                  <a:pt x="604703" y="1425472"/>
                </a:lnTo>
                <a:lnTo>
                  <a:pt x="653692" y="1429918"/>
                </a:lnTo>
                <a:lnTo>
                  <a:pt x="704030" y="1431401"/>
                </a:lnTo>
                <a:lnTo>
                  <a:pt x="746403" y="1430816"/>
                </a:lnTo>
                <a:lnTo>
                  <a:pt x="787333" y="1429071"/>
                </a:lnTo>
                <a:lnTo>
                  <a:pt x="826812" y="1426180"/>
                </a:lnTo>
                <a:lnTo>
                  <a:pt x="864832" y="1422155"/>
                </a:lnTo>
                <a:lnTo>
                  <a:pt x="937102" y="1410663"/>
                </a:lnTo>
                <a:lnTo>
                  <a:pt x="1004786" y="1394585"/>
                </a:lnTo>
                <a:lnTo>
                  <a:pt x="1068183" y="1373634"/>
                </a:lnTo>
                <a:lnTo>
                  <a:pt x="1127756" y="1347602"/>
                </a:lnTo>
                <a:lnTo>
                  <a:pt x="1184274" y="1316488"/>
                </a:lnTo>
                <a:lnTo>
                  <a:pt x="1238663" y="1280285"/>
                </a:lnTo>
                <a:lnTo>
                  <a:pt x="1238663" y="713716"/>
                </a:lnTo>
                <a:lnTo>
                  <a:pt x="772824" y="713716"/>
                </a:lnTo>
                <a:lnTo>
                  <a:pt x="772824" y="860916"/>
                </a:lnTo>
                <a:lnTo>
                  <a:pt x="795248" y="901469"/>
                </a:lnTo>
                <a:lnTo>
                  <a:pt x="1002356" y="909385"/>
                </a:lnTo>
                <a:lnTo>
                  <a:pt x="1002356" y="1164100"/>
                </a:lnTo>
                <a:lnTo>
                  <a:pt x="941704" y="1189147"/>
                </a:lnTo>
                <a:lnTo>
                  <a:pt x="877910" y="1208162"/>
                </a:lnTo>
                <a:lnTo>
                  <a:pt x="806826" y="1220125"/>
                </a:lnTo>
                <a:lnTo>
                  <a:pt x="767033" y="1223113"/>
                </a:lnTo>
                <a:lnTo>
                  <a:pt x="724417" y="1224109"/>
                </a:lnTo>
                <a:lnTo>
                  <a:pt x="675496" y="1221966"/>
                </a:lnTo>
                <a:lnTo>
                  <a:pt x="628526" y="1215531"/>
                </a:lnTo>
                <a:lnTo>
                  <a:pt x="583498" y="1204796"/>
                </a:lnTo>
                <a:lnTo>
                  <a:pt x="540402" y="1189754"/>
                </a:lnTo>
                <a:lnTo>
                  <a:pt x="499707" y="1170654"/>
                </a:lnTo>
                <a:lnTo>
                  <a:pt x="461932" y="1147749"/>
                </a:lnTo>
                <a:lnTo>
                  <a:pt x="427076" y="1121032"/>
                </a:lnTo>
                <a:lnTo>
                  <a:pt x="395139" y="1090500"/>
                </a:lnTo>
                <a:lnTo>
                  <a:pt x="366297" y="1056209"/>
                </a:lnTo>
                <a:lnTo>
                  <a:pt x="340861" y="1018213"/>
                </a:lnTo>
                <a:lnTo>
                  <a:pt x="318821" y="976533"/>
                </a:lnTo>
                <a:lnTo>
                  <a:pt x="300168" y="931186"/>
                </a:lnTo>
                <a:lnTo>
                  <a:pt x="285355" y="882297"/>
                </a:lnTo>
                <a:lnTo>
                  <a:pt x="274776" y="830079"/>
                </a:lnTo>
                <a:lnTo>
                  <a:pt x="268431" y="774539"/>
                </a:lnTo>
                <a:lnTo>
                  <a:pt x="266316" y="715685"/>
                </a:lnTo>
                <a:lnTo>
                  <a:pt x="268316" y="660831"/>
                </a:lnTo>
                <a:lnTo>
                  <a:pt x="274311" y="608641"/>
                </a:lnTo>
                <a:lnTo>
                  <a:pt x="284295" y="559120"/>
                </a:lnTo>
                <a:lnTo>
                  <a:pt x="298263" y="512277"/>
                </a:lnTo>
                <a:lnTo>
                  <a:pt x="315921" y="468417"/>
                </a:lnTo>
                <a:lnTo>
                  <a:pt x="336980" y="427808"/>
                </a:lnTo>
                <a:lnTo>
                  <a:pt x="361442" y="390451"/>
                </a:lnTo>
                <a:lnTo>
                  <a:pt x="389307" y="356345"/>
                </a:lnTo>
                <a:lnTo>
                  <a:pt x="420370" y="325808"/>
                </a:lnTo>
                <a:lnTo>
                  <a:pt x="454539" y="299000"/>
                </a:lnTo>
                <a:lnTo>
                  <a:pt x="491801" y="275935"/>
                </a:lnTo>
                <a:lnTo>
                  <a:pt x="532140" y="256630"/>
                </a:lnTo>
                <a:lnTo>
                  <a:pt x="575261" y="241376"/>
                </a:lnTo>
                <a:lnTo>
                  <a:pt x="620873" y="230479"/>
                </a:lnTo>
                <a:lnTo>
                  <a:pt x="668971" y="223942"/>
                </a:lnTo>
                <a:lnTo>
                  <a:pt x="719548" y="221762"/>
                </a:lnTo>
                <a:lnTo>
                  <a:pt x="750583" y="222305"/>
                </a:lnTo>
                <a:lnTo>
                  <a:pt x="807001" y="226661"/>
                </a:lnTo>
                <a:lnTo>
                  <a:pt x="856245" y="235129"/>
                </a:lnTo>
                <a:lnTo>
                  <a:pt x="900290" y="246275"/>
                </a:lnTo>
                <a:lnTo>
                  <a:pt x="939676" y="259830"/>
                </a:lnTo>
                <a:lnTo>
                  <a:pt x="975506" y="275813"/>
                </a:lnTo>
                <a:lnTo>
                  <a:pt x="1040033" y="312321"/>
                </a:lnTo>
                <a:lnTo>
                  <a:pt x="1055632" y="321539"/>
                </a:lnTo>
                <a:lnTo>
                  <a:pt x="1067660" y="328291"/>
                </a:lnTo>
                <a:lnTo>
                  <a:pt x="1079575" y="333118"/>
                </a:lnTo>
                <a:lnTo>
                  <a:pt x="1091382" y="336017"/>
                </a:lnTo>
                <a:lnTo>
                  <a:pt x="1103086" y="336984"/>
                </a:lnTo>
                <a:lnTo>
                  <a:pt x="1120558" y="334745"/>
                </a:lnTo>
                <a:lnTo>
                  <a:pt x="1136229" y="328026"/>
                </a:lnTo>
                <a:lnTo>
                  <a:pt x="1150090" y="316823"/>
                </a:lnTo>
                <a:lnTo>
                  <a:pt x="1162132" y="301132"/>
                </a:lnTo>
                <a:lnTo>
                  <a:pt x="1237711" y="183031"/>
                </a:lnTo>
                <a:lnTo>
                  <a:pt x="1201297" y="151705"/>
                </a:lnTo>
                <a:lnTo>
                  <a:pt x="1161838" y="122820"/>
                </a:lnTo>
                <a:lnTo>
                  <a:pt x="1119325" y="96378"/>
                </a:lnTo>
                <a:lnTo>
                  <a:pt x="1073752" y="72386"/>
                </a:lnTo>
                <a:lnTo>
                  <a:pt x="1025110" y="50846"/>
                </a:lnTo>
                <a:lnTo>
                  <a:pt x="982016" y="35304"/>
                </a:lnTo>
                <a:lnTo>
                  <a:pt x="936368" y="22590"/>
                </a:lnTo>
                <a:lnTo>
                  <a:pt x="888167" y="12705"/>
                </a:lnTo>
                <a:lnTo>
                  <a:pt x="837416" y="5645"/>
                </a:lnTo>
                <a:lnTo>
                  <a:pt x="784117" y="1411"/>
                </a:lnTo>
                <a:lnTo>
                  <a:pt x="728271" y="0"/>
                </a:lnTo>
                <a:close/>
              </a:path>
            </a:pathLst>
          </a:custGeom>
          <a:solidFill>
            <a:srgbClr val="00B47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1"/>
          <p:cNvGrpSpPr/>
          <p:nvPr/>
        </p:nvGrpSpPr>
        <p:grpSpPr>
          <a:xfrm>
            <a:off x="2716765" y="1037855"/>
            <a:ext cx="14824447" cy="9232889"/>
            <a:chOff x="2716765" y="1037855"/>
            <a:chExt cx="14824447" cy="9232889"/>
          </a:xfrm>
        </p:grpSpPr>
        <p:sp>
          <p:nvSpPr>
            <p:cNvPr id="48" name="Google Shape;48;p1"/>
            <p:cNvSpPr/>
            <p:nvPr/>
          </p:nvSpPr>
          <p:spPr>
            <a:xfrm>
              <a:off x="3887482" y="6656152"/>
              <a:ext cx="883285" cy="1400810"/>
            </a:xfrm>
            <a:custGeom>
              <a:avLst/>
              <a:gdLst/>
              <a:ahLst/>
              <a:cxnLst/>
              <a:rect l="l" t="t" r="r" b="b"/>
              <a:pathLst>
                <a:path w="883285" h="1400809" extrusionOk="0">
                  <a:moveTo>
                    <a:pt x="883285" y="0"/>
                  </a:moveTo>
                  <a:lnTo>
                    <a:pt x="0" y="0"/>
                  </a:lnTo>
                  <a:lnTo>
                    <a:pt x="0" y="208280"/>
                  </a:lnTo>
                  <a:lnTo>
                    <a:pt x="0" y="595630"/>
                  </a:lnTo>
                  <a:lnTo>
                    <a:pt x="0" y="796290"/>
                  </a:lnTo>
                  <a:lnTo>
                    <a:pt x="0" y="1192530"/>
                  </a:lnTo>
                  <a:lnTo>
                    <a:pt x="0" y="1400810"/>
                  </a:lnTo>
                  <a:lnTo>
                    <a:pt x="883285" y="1400810"/>
                  </a:lnTo>
                  <a:lnTo>
                    <a:pt x="883285" y="1192530"/>
                  </a:lnTo>
                  <a:lnTo>
                    <a:pt x="262483" y="1192530"/>
                  </a:lnTo>
                  <a:lnTo>
                    <a:pt x="262483" y="796290"/>
                  </a:lnTo>
                  <a:lnTo>
                    <a:pt x="751547" y="796290"/>
                  </a:lnTo>
                  <a:lnTo>
                    <a:pt x="751547" y="595630"/>
                  </a:lnTo>
                  <a:lnTo>
                    <a:pt x="262483" y="595630"/>
                  </a:lnTo>
                  <a:lnTo>
                    <a:pt x="262483" y="208280"/>
                  </a:lnTo>
                  <a:lnTo>
                    <a:pt x="883285" y="208280"/>
                  </a:lnTo>
                  <a:lnTo>
                    <a:pt x="883285" y="0"/>
                  </a:lnTo>
                  <a:close/>
                </a:path>
              </a:pathLst>
            </a:custGeom>
            <a:solidFill>
              <a:srgbClr val="00B47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" name="Google Shape;4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16765" y="1037855"/>
              <a:ext cx="14824447" cy="92328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658b413d5_0_37"/>
          <p:cNvSpPr txBox="1">
            <a:spLocks noGrp="1"/>
          </p:cNvSpPr>
          <p:nvPr>
            <p:ph type="title"/>
          </p:nvPr>
        </p:nvSpPr>
        <p:spPr>
          <a:xfrm>
            <a:off x="4961650" y="1703375"/>
            <a:ext cx="101808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6400" b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Cultura</a:t>
            </a:r>
            <a:endParaRPr sz="7800" b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26" name="Google Shape;126;g2d658b413d5_0_37"/>
          <p:cNvSpPr txBox="1"/>
          <p:nvPr/>
        </p:nvSpPr>
        <p:spPr>
          <a:xfrm>
            <a:off x="4023750" y="3413250"/>
            <a:ext cx="6195600" cy="4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Erudita</a:t>
            </a:r>
            <a:endParaRPr sz="5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495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ato Light"/>
              <a:buChar char="-"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Regras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546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ato"/>
              <a:buChar char="-"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Estudo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546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ato"/>
              <a:buChar char="-"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Elite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546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ato"/>
              <a:buChar char="-"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Acadêmica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27" name="Google Shape;127;g2d658b413d5_0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d658b413d5_0_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5800" y="3413253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d658b413d5_0_37"/>
          <p:cNvSpPr txBox="1"/>
          <p:nvPr/>
        </p:nvSpPr>
        <p:spPr>
          <a:xfrm>
            <a:off x="10935675" y="3413250"/>
            <a:ext cx="7695900" cy="29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Popular</a:t>
            </a:r>
            <a:endParaRPr sz="5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46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ato"/>
              <a:buChar char="-"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Saberes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46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ato"/>
              <a:buChar char="-"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Regionais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46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ato"/>
              <a:buChar char="-"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Menos regras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g2d658b413d5_0_37"/>
          <p:cNvSpPr txBox="1"/>
          <p:nvPr/>
        </p:nvSpPr>
        <p:spPr>
          <a:xfrm>
            <a:off x="3590525" y="8489375"/>
            <a:ext cx="14783700" cy="20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i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 cultura é compreendida como os comportamentos, tradições e conhecimentos de um determinado grupo social, incluindo a língua, as comidas típicas, as religiões, música local, artes, vestimenta, entre inúmeros outros aspectos.</a:t>
            </a:r>
            <a:endParaRPr sz="3600" i="1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i="1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d658b413d5_0_46"/>
          <p:cNvSpPr txBox="1">
            <a:spLocks noGrp="1"/>
          </p:cNvSpPr>
          <p:nvPr>
            <p:ph type="title"/>
          </p:nvPr>
        </p:nvSpPr>
        <p:spPr>
          <a:xfrm>
            <a:off x="2307450" y="1431350"/>
            <a:ext cx="10615500" cy="2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5800" b="0">
                <a:latin typeface="Lato Black"/>
                <a:ea typeface="Lato Black"/>
                <a:cs typeface="Lato Black"/>
                <a:sym typeface="Lato Black"/>
              </a:rPr>
              <a:t>O que é </a:t>
            </a:r>
            <a:r>
              <a:rPr lang="en-US" sz="5800" b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Patrimônio Cultural</a:t>
            </a:r>
            <a:r>
              <a:rPr lang="en-US" sz="5800" b="0">
                <a:latin typeface="Lato Black"/>
                <a:ea typeface="Lato Black"/>
                <a:cs typeface="Lato Black"/>
                <a:sym typeface="Lato Black"/>
              </a:rPr>
              <a:t> de uma cidade, estado ou país?</a:t>
            </a:r>
            <a:endParaRPr sz="5800" b="0"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5800" b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36" name="Google Shape;136;g2d658b413d5_0_46"/>
          <p:cNvSpPr txBox="1"/>
          <p:nvPr/>
        </p:nvSpPr>
        <p:spPr>
          <a:xfrm>
            <a:off x="4677900" y="3805688"/>
            <a:ext cx="13730400" cy="6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en-US" sz="4800">
                <a:solidFill>
                  <a:schemeClr val="lt1"/>
                </a:solidFill>
              </a:rPr>
              <a:t>São bens móveis, imóveis, saberes, fazeres, celebrações, expressões. </a:t>
            </a:r>
            <a:endParaRPr sz="48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</a:endParaRPr>
          </a:p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en-US" sz="4800">
                <a:solidFill>
                  <a:schemeClr val="lt1"/>
                </a:solidFill>
              </a:rPr>
              <a:t>Possuem valor simbólico, histórico, cultural, arquitetônico, ambiental e afetivo para uma coletividade. </a:t>
            </a:r>
            <a:endParaRPr sz="480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</a:endParaRPr>
          </a:p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en-US" sz="4800">
                <a:solidFill>
                  <a:schemeClr val="lt1"/>
                </a:solidFill>
              </a:rPr>
              <a:t>Integram a memória e a identidade desta coletividade.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137" name="Google Shape;137;g2d658b413d5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d658b413d5_0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658b413d5_0_53"/>
          <p:cNvSpPr txBox="1">
            <a:spLocks noGrp="1"/>
          </p:cNvSpPr>
          <p:nvPr>
            <p:ph type="title"/>
          </p:nvPr>
        </p:nvSpPr>
        <p:spPr>
          <a:xfrm>
            <a:off x="2307450" y="1431350"/>
            <a:ext cx="106155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5800" b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Patrimônio Cultural</a:t>
            </a:r>
            <a:r>
              <a:rPr lang="en-US" sz="5800" b="0"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sz="5800" b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4" name="Google Shape;144;g2d658b413d5_0_53"/>
          <p:cNvSpPr txBox="1"/>
          <p:nvPr/>
        </p:nvSpPr>
        <p:spPr>
          <a:xfrm>
            <a:off x="4677900" y="3107913"/>
            <a:ext cx="13730400" cy="4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en-US" sz="4800">
                <a:solidFill>
                  <a:schemeClr val="lt1"/>
                </a:solidFill>
              </a:rPr>
              <a:t>material é composto por bens tangíveis, como os prédios, coleções de arte, monumentos que fazem parte do patrimônio material ligado à cultura de um local</a:t>
            </a:r>
            <a:endParaRPr sz="4800"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</a:endParaRPr>
          </a:p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en-US" sz="4800">
                <a:solidFill>
                  <a:schemeClr val="lt1"/>
                </a:solidFill>
              </a:rPr>
              <a:t>imaterial está relacionado com às tradições, cultura, costumes e práticas da região.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145" name="Google Shape;145;g2d658b413d5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d658b413d5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d658b413d5_0_60"/>
          <p:cNvSpPr txBox="1">
            <a:spLocks noGrp="1"/>
          </p:cNvSpPr>
          <p:nvPr>
            <p:ph type="title"/>
          </p:nvPr>
        </p:nvSpPr>
        <p:spPr>
          <a:xfrm>
            <a:off x="2781150" y="1572550"/>
            <a:ext cx="101808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6400" b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5 elementos</a:t>
            </a:r>
            <a:endParaRPr sz="7800" b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2" name="Google Shape;152;g2d658b413d5_0_60"/>
          <p:cNvSpPr txBox="1"/>
          <p:nvPr/>
        </p:nvSpPr>
        <p:spPr>
          <a:xfrm>
            <a:off x="4110950" y="3413250"/>
            <a:ext cx="14568600" cy="20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cultura material, memória, patrimônio, identidade e história estão entrelaçados e nutrem as identidades coletivas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3" name="Google Shape;153;g2d658b413d5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8788" y="802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d658b413d5_0_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5800" y="3413253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d658b413d5_0_60"/>
          <p:cNvSpPr txBox="1"/>
          <p:nvPr/>
        </p:nvSpPr>
        <p:spPr>
          <a:xfrm>
            <a:off x="5247700" y="7355525"/>
            <a:ext cx="112950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O QUE É PATRIMÔNIO MATERIAL E IMATERIAL?</a:t>
            </a:r>
            <a:endParaRPr sz="39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"/>
          <p:cNvGrpSpPr/>
          <p:nvPr/>
        </p:nvGrpSpPr>
        <p:grpSpPr>
          <a:xfrm>
            <a:off x="0" y="0"/>
            <a:ext cx="20104099" cy="10931603"/>
            <a:chOff x="0" y="0"/>
            <a:chExt cx="20104099" cy="10931603"/>
          </a:xfrm>
        </p:grpSpPr>
        <p:pic>
          <p:nvPicPr>
            <p:cNvPr id="55" name="Google Shape;5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04099" cy="4619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8554" y="2921376"/>
              <a:ext cx="18886987" cy="80102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15985"/>
            <a:ext cx="4156448" cy="989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8238" y="0"/>
            <a:ext cx="7695861" cy="898350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4156449" y="4247050"/>
            <a:ext cx="11696100" cy="3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75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Nosso lugar</a:t>
            </a:r>
            <a:endParaRPr sz="14250">
              <a:latin typeface="Lato Light"/>
              <a:ea typeface="Lato Light"/>
              <a:cs typeface="Lato Light"/>
              <a:sym typeface="Lato Light"/>
            </a:endParaRPr>
          </a:p>
          <a:p>
            <a:pPr marL="2540" lvl="0" indent="0" algn="ctr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None/>
            </a:pPr>
            <a:r>
              <a:rPr lang="en-US" sz="495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AULA 1</a:t>
            </a:r>
            <a:endParaRPr sz="495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bbfc49410_0_1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09B00"/>
                </a:solidFill>
              </a:rPr>
              <a:t>Memória</a:t>
            </a:r>
            <a:endParaRPr/>
          </a:p>
        </p:txBody>
      </p:sp>
      <p:sp>
        <p:nvSpPr>
          <p:cNvPr id="69" name="Google Shape;69;g31bbfc49410_0_1"/>
          <p:cNvSpPr txBox="1"/>
          <p:nvPr/>
        </p:nvSpPr>
        <p:spPr>
          <a:xfrm>
            <a:off x="4677900" y="2934975"/>
            <a:ext cx="13730400" cy="81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ato"/>
              <a:buChar char="●"/>
            </a:pPr>
            <a:r>
              <a:rPr lang="en-US" sz="4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Conhecimento ou consciência sobre situações, eventos, ações, sensações passadas. Lembranças, reminiscências, vestígios. Aquilo que serve de lembrança.</a:t>
            </a:r>
            <a:endParaRPr sz="4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ato"/>
              <a:buChar char="●"/>
            </a:pPr>
            <a:r>
              <a:rPr lang="en-US" sz="4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memória permite a construção da identidade individual e coletiva. Estabelece a relação entre o passado e o presente e permite vislumbrar o futuro.</a:t>
            </a:r>
            <a:endParaRPr sz="4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ato"/>
              <a:buChar char="●"/>
            </a:pPr>
            <a:r>
              <a:rPr lang="en-US" sz="4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Por ser um elemento vivo, a memória está sujeita a modificações e alterações.</a:t>
            </a:r>
            <a:endParaRPr sz="4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0" name="Google Shape;70;g31bbfc49410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09B00"/>
                </a:solidFill>
              </a:rPr>
              <a:t>Memória</a:t>
            </a:r>
            <a:endParaRPr/>
          </a:p>
        </p:txBody>
      </p:sp>
      <p:sp>
        <p:nvSpPr>
          <p:cNvPr id="77" name="Google Shape;77;p4"/>
          <p:cNvSpPr txBox="1"/>
          <p:nvPr/>
        </p:nvSpPr>
        <p:spPr>
          <a:xfrm>
            <a:off x="4677900" y="2934975"/>
            <a:ext cx="13730400" cy="7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Char char="●"/>
            </a:pPr>
            <a:r>
              <a:rPr lang="en-US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Toda memória coletiva e individual se desenvolve em um espaço, em um lugar.</a:t>
            </a:r>
            <a:endParaRPr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Char char="●"/>
            </a:pPr>
            <a:r>
              <a:rPr lang="en-US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Contempla esquecimentos, deformações, seleções, ressentimentos, supervalorizações.</a:t>
            </a:r>
            <a:endParaRPr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Char char="●"/>
            </a:pPr>
            <a:r>
              <a:rPr lang="en-US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Ela também é fundamental para a preservação da cultura, pois garante que artes, linguagens, rituais e tradições sejam passados de uma geração para outra.</a:t>
            </a:r>
            <a:endParaRPr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1" cy="7959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658b413d5_0_0"/>
          <p:cNvSpPr txBox="1"/>
          <p:nvPr/>
        </p:nvSpPr>
        <p:spPr>
          <a:xfrm>
            <a:off x="3985172" y="2823518"/>
            <a:ext cx="13499264" cy="56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2286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Char char="•"/>
            </a:pP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Enquanto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51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história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se </a:t>
            </a: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fundamenta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sobre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um saber universal </a:t>
            </a: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aceitável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para a </a:t>
            </a:r>
            <a:r>
              <a:rPr lang="en-US" sz="51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memória</a:t>
            </a:r>
            <a:r>
              <a:rPr lang="en-US" sz="51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presença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do passado no </a:t>
            </a: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presente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é fundamental para a </a:t>
            </a: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legitimação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certos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saberes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ou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hierarquizações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 para articular as </a:t>
            </a: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narrativas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do passado </a:t>
            </a: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vivido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à </a:t>
            </a: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percepção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presente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pretendido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51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afirma</a:t>
            </a:r>
            <a:r>
              <a:rPr lang="en-US" sz="5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Chartier (2007).</a:t>
            </a:r>
            <a:endParaRPr sz="5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5" name="Google Shape;85;g2d658b413d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08238" y="-721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d658b413d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658b413d5_0_7"/>
          <p:cNvSpPr txBox="1">
            <a:spLocks noGrp="1"/>
          </p:cNvSpPr>
          <p:nvPr>
            <p:ph type="title"/>
          </p:nvPr>
        </p:nvSpPr>
        <p:spPr>
          <a:xfrm>
            <a:off x="2307450" y="1431350"/>
            <a:ext cx="9463800" cy="16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5800" b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História  local e a construção de identidades</a:t>
            </a:r>
            <a:endParaRPr sz="5800" b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2" name="Google Shape;92;g2d658b413d5_0_7"/>
          <p:cNvSpPr txBox="1"/>
          <p:nvPr/>
        </p:nvSpPr>
        <p:spPr>
          <a:xfrm>
            <a:off x="4677900" y="3805688"/>
            <a:ext cx="13730400" cy="7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en-US" sz="4800">
                <a:solidFill>
                  <a:schemeClr val="lt1"/>
                </a:solidFill>
              </a:rPr>
              <a:t>O estudo da história local deve estabelecer relações com o nacional/mundial;</a:t>
            </a:r>
            <a:endParaRPr sz="48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</a:endParaRPr>
          </a:p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en-US" sz="4800">
                <a:solidFill>
                  <a:schemeClr val="lt1"/>
                </a:solidFill>
              </a:rPr>
              <a:t>A história local possibilita a compreensão dos diversos e variados ritmos da história, também evita homogeneização do nacional;</a:t>
            </a:r>
            <a:endParaRPr sz="48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</a:endParaRPr>
          </a:p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en-US" sz="4800">
                <a:solidFill>
                  <a:schemeClr val="lt1"/>
                </a:solidFill>
              </a:rPr>
              <a:t>A história local permite a reconstrução da história a partir de uma nova perspectiva – do micro e sua relação com o macro.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93" name="Google Shape;93;g2d658b413d5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d658b413d5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658b413d5_0_14"/>
          <p:cNvSpPr txBox="1">
            <a:spLocks noGrp="1"/>
          </p:cNvSpPr>
          <p:nvPr>
            <p:ph type="title"/>
          </p:nvPr>
        </p:nvSpPr>
        <p:spPr>
          <a:xfrm>
            <a:off x="4961650" y="2444725"/>
            <a:ext cx="101808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6400" b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Memória      X        História</a:t>
            </a:r>
            <a:endParaRPr sz="7800" b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0" name="Google Shape;100;g2d658b413d5_0_14"/>
          <p:cNvSpPr txBox="1"/>
          <p:nvPr/>
        </p:nvSpPr>
        <p:spPr>
          <a:xfrm>
            <a:off x="4023750" y="4154600"/>
            <a:ext cx="6195600" cy="51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-546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ato"/>
              <a:buChar char="●"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Emoção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46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ato"/>
              <a:buChar char="●"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Juízo de valor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46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ato"/>
              <a:buChar char="●"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Personificação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46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ato"/>
              <a:buChar char="●"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Suportes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495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ato Light"/>
              <a:buChar char="-"/>
            </a:pPr>
            <a:r>
              <a:rPr lang="en-US" sz="4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Lugares de memória</a:t>
            </a:r>
            <a:endParaRPr sz="3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0" indent="-495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ato Light"/>
              <a:buChar char="-"/>
            </a:pPr>
            <a:r>
              <a:rPr lang="en-US" sz="4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Comemorações</a:t>
            </a:r>
            <a:endParaRPr sz="3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0" indent="-495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ato Light"/>
              <a:buChar char="-"/>
            </a:pPr>
            <a:r>
              <a:rPr lang="en-US" sz="4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Monumentos</a:t>
            </a:r>
            <a:endParaRPr sz="7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01" name="Google Shape;101;g2d658b413d5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d658b413d5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d658b413d5_0_14"/>
          <p:cNvSpPr txBox="1"/>
          <p:nvPr/>
        </p:nvSpPr>
        <p:spPr>
          <a:xfrm>
            <a:off x="10935675" y="4154600"/>
            <a:ext cx="7695900" cy="2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-546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Char char="●"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Distanciamento crítico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46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Char char="●"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Método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46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Char char="●"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Ciência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658b413d5_0_22"/>
          <p:cNvSpPr txBox="1">
            <a:spLocks noGrp="1"/>
          </p:cNvSpPr>
          <p:nvPr>
            <p:ph type="title"/>
          </p:nvPr>
        </p:nvSpPr>
        <p:spPr>
          <a:xfrm>
            <a:off x="2307450" y="1431350"/>
            <a:ext cx="94638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5800" b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Lugares de memória</a:t>
            </a:r>
            <a:endParaRPr sz="5800" b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9" name="Google Shape;109;g2d658b413d5_0_22"/>
          <p:cNvSpPr txBox="1"/>
          <p:nvPr/>
        </p:nvSpPr>
        <p:spPr>
          <a:xfrm>
            <a:off x="4677900" y="3805688"/>
            <a:ext cx="13730400" cy="4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</a:rPr>
              <a:t>São espaços que preservam a memória coletiva de uma comunidade ou nação, funcionando como uma ponte entre o passado e o presente.</a:t>
            </a:r>
            <a:endParaRPr sz="4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</a:rPr>
              <a:t> </a:t>
            </a:r>
            <a:endParaRPr sz="4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</a:rPr>
              <a:t>Eles podem ser materiais, funcionais ou simbólicos, e podem incluir museus, memoriais, arquivos, centros de memórias e bibliotecas. 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110" name="Google Shape;110;g2d658b413d5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2113" y="-475975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d658b413d5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d658b413d5_0_29"/>
          <p:cNvSpPr txBox="1">
            <a:spLocks noGrp="1"/>
          </p:cNvSpPr>
          <p:nvPr>
            <p:ph type="title"/>
          </p:nvPr>
        </p:nvSpPr>
        <p:spPr>
          <a:xfrm>
            <a:off x="4961650" y="1703375"/>
            <a:ext cx="101808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6400" b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Patrimonizar memórias</a:t>
            </a:r>
            <a:endParaRPr sz="7800" b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17" name="Google Shape;117;g2d658b413d5_0_29"/>
          <p:cNvSpPr txBox="1"/>
          <p:nvPr/>
        </p:nvSpPr>
        <p:spPr>
          <a:xfrm>
            <a:off x="4023750" y="3413250"/>
            <a:ext cx="6195600" cy="7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IPHAN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46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ato"/>
              <a:buChar char="●"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Material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495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ato Light"/>
              <a:buChar char="-"/>
            </a:pPr>
            <a:r>
              <a:rPr lang="en-US" sz="4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Concreto</a:t>
            </a:r>
            <a:endParaRPr sz="3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0" indent="-495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ato Light"/>
              <a:buChar char="-"/>
            </a:pPr>
            <a:r>
              <a:rPr lang="en-US" sz="4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Paisagens</a:t>
            </a:r>
            <a:endParaRPr sz="3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0" indent="-495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ato Light"/>
              <a:buChar char="-"/>
            </a:pPr>
            <a:r>
              <a:rPr lang="en-US" sz="4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Construções</a:t>
            </a:r>
            <a:endParaRPr sz="4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546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ato"/>
              <a:buChar char="●"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Imaterial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ato Light"/>
              <a:buChar char="-"/>
            </a:pPr>
            <a:r>
              <a:rPr lang="en-US" sz="4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Festas</a:t>
            </a:r>
            <a:endParaRPr sz="3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ato Light"/>
              <a:buChar char="-"/>
            </a:pPr>
            <a:r>
              <a:rPr lang="en-US" sz="4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Saberes</a:t>
            </a:r>
            <a:endParaRPr sz="4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ato Light"/>
              <a:buChar char="-"/>
            </a:pPr>
            <a:r>
              <a:rPr lang="en-US" sz="4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Danças</a:t>
            </a:r>
            <a:endParaRPr sz="4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ato Light"/>
              <a:buChar char="-"/>
            </a:pPr>
            <a:r>
              <a:rPr lang="en-US" sz="4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Músicas</a:t>
            </a:r>
            <a:endParaRPr sz="4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18" name="Google Shape;118;g2d658b413d5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d658b413d5_0_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5800" y="3413253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d658b413d5_0_29"/>
          <p:cNvSpPr txBox="1"/>
          <p:nvPr/>
        </p:nvSpPr>
        <p:spPr>
          <a:xfrm>
            <a:off x="10935675" y="3413250"/>
            <a:ext cx="76959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UNESCO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46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Char char="●"/>
            </a:pPr>
            <a:r>
              <a:rPr lang="en-US"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Proteção dos patrimônios da humanidade</a:t>
            </a:r>
            <a:endParaRPr sz="5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Personalizar</PresentationFormat>
  <Paragraphs>74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Lato</vt:lpstr>
      <vt:lpstr>Arial</vt:lpstr>
      <vt:lpstr>Lato Black</vt:lpstr>
      <vt:lpstr>Lato Light</vt:lpstr>
      <vt:lpstr>Play</vt:lpstr>
      <vt:lpstr>Office Theme</vt:lpstr>
      <vt:lpstr>Apresentação do PowerPoint</vt:lpstr>
      <vt:lpstr>Apresentação do PowerPoint</vt:lpstr>
      <vt:lpstr>Memória</vt:lpstr>
      <vt:lpstr>Memória</vt:lpstr>
      <vt:lpstr>Apresentação do PowerPoint</vt:lpstr>
      <vt:lpstr>História  local e a construção de identidades</vt:lpstr>
      <vt:lpstr>Memória      X        História</vt:lpstr>
      <vt:lpstr>Lugares de memória</vt:lpstr>
      <vt:lpstr>Patrimonizar memórias</vt:lpstr>
      <vt:lpstr>Cultura</vt:lpstr>
      <vt:lpstr>O que é Patrimônio Cultural de uma cidade, estado ou país? </vt:lpstr>
      <vt:lpstr>Patrimônio Cultural </vt:lpstr>
      <vt:lpstr>5 elementos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Rejane Mira</cp:lastModifiedBy>
  <cp:revision>1</cp:revision>
  <dcterms:created xsi:type="dcterms:W3CDTF">2024-10-04T14:34:38Z</dcterms:created>
  <dcterms:modified xsi:type="dcterms:W3CDTF">2024-12-14T16:32:04Z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2024-10-04T00:00:00Z</vt:filetime>
  </property>
  <property fmtid="{D5CDD505-2E9C-101B-9397-08002B2CF9AE}" pid="3" name="Creator">
    <vt:lpwstr>Adobe InDesign 19.5 (Windows)</vt:lpwstr>
  </property>
  <property fmtid="{D5CDD505-2E9C-101B-9397-08002B2CF9AE}" pid="4" name="LastSaved">
    <vt:filetime>2024-10-04T00:00:00Z</vt:filetime>
  </property>
  <property fmtid="{D5CDD505-2E9C-101B-9397-08002B2CF9AE}" pid="5" name="Producer">
    <vt:lpwstr>Adobe PDF Library 17.0</vt:lpwstr>
  </property>
</Properties>
</file>