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138" y="2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FF9C00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FF9C00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FF9C00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FF9C00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932" y="1096789"/>
            <a:ext cx="9850120" cy="183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FF9C00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52546" y="2858551"/>
            <a:ext cx="15342869" cy="7214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2699" y="6641074"/>
            <a:ext cx="1238885" cy="1431925"/>
          </a:xfrm>
          <a:custGeom>
            <a:avLst/>
            <a:gdLst/>
            <a:ahLst/>
            <a:cxnLst/>
            <a:rect l="l" t="t" r="r" b="b"/>
            <a:pathLst>
              <a:path w="1238885" h="1431925">
                <a:moveTo>
                  <a:pt x="728271" y="0"/>
                </a:moveTo>
                <a:lnTo>
                  <a:pt x="673327" y="1447"/>
                </a:lnTo>
                <a:lnTo>
                  <a:pt x="620219" y="5793"/>
                </a:lnTo>
                <a:lnTo>
                  <a:pt x="568944" y="13042"/>
                </a:lnTo>
                <a:lnTo>
                  <a:pt x="519501" y="23200"/>
                </a:lnTo>
                <a:lnTo>
                  <a:pt x="471888" y="36271"/>
                </a:lnTo>
                <a:lnTo>
                  <a:pt x="426102" y="52260"/>
                </a:lnTo>
                <a:lnTo>
                  <a:pt x="373857" y="74890"/>
                </a:lnTo>
                <a:lnTo>
                  <a:pt x="324831" y="100928"/>
                </a:lnTo>
                <a:lnTo>
                  <a:pt x="279026" y="130371"/>
                </a:lnTo>
                <a:lnTo>
                  <a:pt x="236446" y="163219"/>
                </a:lnTo>
                <a:lnTo>
                  <a:pt x="197093" y="199470"/>
                </a:lnTo>
                <a:lnTo>
                  <a:pt x="161035" y="238908"/>
                </a:lnTo>
                <a:lnTo>
                  <a:pt x="128418" y="281290"/>
                </a:lnTo>
                <a:lnTo>
                  <a:pt x="99248" y="326615"/>
                </a:lnTo>
                <a:lnTo>
                  <a:pt x="73532" y="374882"/>
                </a:lnTo>
                <a:lnTo>
                  <a:pt x="51275" y="426091"/>
                </a:lnTo>
                <a:lnTo>
                  <a:pt x="35614" y="470723"/>
                </a:lnTo>
                <a:lnTo>
                  <a:pt x="22797" y="516807"/>
                </a:lnTo>
                <a:lnTo>
                  <a:pt x="12825" y="564346"/>
                </a:lnTo>
                <a:lnTo>
                  <a:pt x="5701" y="613339"/>
                </a:lnTo>
                <a:lnTo>
                  <a:pt x="1425" y="663785"/>
                </a:lnTo>
                <a:lnTo>
                  <a:pt x="0" y="715685"/>
                </a:lnTo>
                <a:lnTo>
                  <a:pt x="1462" y="766988"/>
                </a:lnTo>
                <a:lnTo>
                  <a:pt x="5851" y="816943"/>
                </a:lnTo>
                <a:lnTo>
                  <a:pt x="13172" y="865552"/>
                </a:lnTo>
                <a:lnTo>
                  <a:pt x="23428" y="912815"/>
                </a:lnTo>
                <a:lnTo>
                  <a:pt x="36623" y="958734"/>
                </a:lnTo>
                <a:lnTo>
                  <a:pt x="52762" y="1003309"/>
                </a:lnTo>
                <a:lnTo>
                  <a:pt x="75511" y="1054518"/>
                </a:lnTo>
                <a:lnTo>
                  <a:pt x="101560" y="1102786"/>
                </a:lnTo>
                <a:lnTo>
                  <a:pt x="130905" y="1148111"/>
                </a:lnTo>
                <a:lnTo>
                  <a:pt x="163543" y="1190493"/>
                </a:lnTo>
                <a:lnTo>
                  <a:pt x="199470" y="1229931"/>
                </a:lnTo>
                <a:lnTo>
                  <a:pt x="238437" y="1266223"/>
                </a:lnTo>
                <a:lnTo>
                  <a:pt x="280197" y="1299192"/>
                </a:lnTo>
                <a:lnTo>
                  <a:pt x="324751" y="1328835"/>
                </a:lnTo>
                <a:lnTo>
                  <a:pt x="372098" y="1355147"/>
                </a:lnTo>
                <a:lnTo>
                  <a:pt x="422238" y="1378125"/>
                </a:lnTo>
                <a:lnTo>
                  <a:pt x="465832" y="1394389"/>
                </a:lnTo>
                <a:lnTo>
                  <a:pt x="510774" y="1407704"/>
                </a:lnTo>
                <a:lnTo>
                  <a:pt x="557064" y="1418066"/>
                </a:lnTo>
                <a:lnTo>
                  <a:pt x="604703" y="1425472"/>
                </a:lnTo>
                <a:lnTo>
                  <a:pt x="653692" y="1429918"/>
                </a:lnTo>
                <a:lnTo>
                  <a:pt x="704030" y="1431401"/>
                </a:lnTo>
                <a:lnTo>
                  <a:pt x="746403" y="1430816"/>
                </a:lnTo>
                <a:lnTo>
                  <a:pt x="787333" y="1429071"/>
                </a:lnTo>
                <a:lnTo>
                  <a:pt x="826812" y="1426180"/>
                </a:lnTo>
                <a:lnTo>
                  <a:pt x="864832" y="1422155"/>
                </a:lnTo>
                <a:lnTo>
                  <a:pt x="937102" y="1410663"/>
                </a:lnTo>
                <a:lnTo>
                  <a:pt x="1004786" y="1394585"/>
                </a:lnTo>
                <a:lnTo>
                  <a:pt x="1068183" y="1373634"/>
                </a:lnTo>
                <a:lnTo>
                  <a:pt x="1127756" y="1347602"/>
                </a:lnTo>
                <a:lnTo>
                  <a:pt x="1184274" y="1316488"/>
                </a:lnTo>
                <a:lnTo>
                  <a:pt x="1238663" y="1280285"/>
                </a:lnTo>
                <a:lnTo>
                  <a:pt x="1238663" y="713716"/>
                </a:lnTo>
                <a:lnTo>
                  <a:pt x="772824" y="713716"/>
                </a:lnTo>
                <a:lnTo>
                  <a:pt x="772824" y="860916"/>
                </a:lnTo>
                <a:lnTo>
                  <a:pt x="795248" y="901469"/>
                </a:lnTo>
                <a:lnTo>
                  <a:pt x="1002356" y="909385"/>
                </a:lnTo>
                <a:lnTo>
                  <a:pt x="1002356" y="1164100"/>
                </a:lnTo>
                <a:lnTo>
                  <a:pt x="941704" y="1189147"/>
                </a:lnTo>
                <a:lnTo>
                  <a:pt x="877910" y="1208162"/>
                </a:lnTo>
                <a:lnTo>
                  <a:pt x="806826" y="1220125"/>
                </a:lnTo>
                <a:lnTo>
                  <a:pt x="767033" y="1223113"/>
                </a:lnTo>
                <a:lnTo>
                  <a:pt x="724417" y="1224109"/>
                </a:lnTo>
                <a:lnTo>
                  <a:pt x="675496" y="1221966"/>
                </a:lnTo>
                <a:lnTo>
                  <a:pt x="628526" y="1215531"/>
                </a:lnTo>
                <a:lnTo>
                  <a:pt x="583498" y="1204796"/>
                </a:lnTo>
                <a:lnTo>
                  <a:pt x="540402" y="1189754"/>
                </a:lnTo>
                <a:lnTo>
                  <a:pt x="499707" y="1170654"/>
                </a:lnTo>
                <a:lnTo>
                  <a:pt x="461932" y="1147749"/>
                </a:lnTo>
                <a:lnTo>
                  <a:pt x="427076" y="1121032"/>
                </a:lnTo>
                <a:lnTo>
                  <a:pt x="395139" y="1090500"/>
                </a:lnTo>
                <a:lnTo>
                  <a:pt x="366297" y="1056209"/>
                </a:lnTo>
                <a:lnTo>
                  <a:pt x="340861" y="1018213"/>
                </a:lnTo>
                <a:lnTo>
                  <a:pt x="318821" y="976533"/>
                </a:lnTo>
                <a:lnTo>
                  <a:pt x="300168" y="931186"/>
                </a:lnTo>
                <a:lnTo>
                  <a:pt x="285355" y="882297"/>
                </a:lnTo>
                <a:lnTo>
                  <a:pt x="274776" y="830079"/>
                </a:lnTo>
                <a:lnTo>
                  <a:pt x="268431" y="774539"/>
                </a:lnTo>
                <a:lnTo>
                  <a:pt x="266316" y="715685"/>
                </a:lnTo>
                <a:lnTo>
                  <a:pt x="268316" y="660831"/>
                </a:lnTo>
                <a:lnTo>
                  <a:pt x="274311" y="608641"/>
                </a:lnTo>
                <a:lnTo>
                  <a:pt x="284295" y="559120"/>
                </a:lnTo>
                <a:lnTo>
                  <a:pt x="298263" y="512277"/>
                </a:lnTo>
                <a:lnTo>
                  <a:pt x="315921" y="468417"/>
                </a:lnTo>
                <a:lnTo>
                  <a:pt x="336980" y="427808"/>
                </a:lnTo>
                <a:lnTo>
                  <a:pt x="361442" y="390451"/>
                </a:lnTo>
                <a:lnTo>
                  <a:pt x="389307" y="356345"/>
                </a:lnTo>
                <a:lnTo>
                  <a:pt x="420370" y="325808"/>
                </a:lnTo>
                <a:lnTo>
                  <a:pt x="454539" y="299000"/>
                </a:lnTo>
                <a:lnTo>
                  <a:pt x="491801" y="275935"/>
                </a:lnTo>
                <a:lnTo>
                  <a:pt x="532140" y="256630"/>
                </a:lnTo>
                <a:lnTo>
                  <a:pt x="575261" y="241376"/>
                </a:lnTo>
                <a:lnTo>
                  <a:pt x="620873" y="230479"/>
                </a:lnTo>
                <a:lnTo>
                  <a:pt x="668971" y="223942"/>
                </a:lnTo>
                <a:lnTo>
                  <a:pt x="719548" y="221762"/>
                </a:lnTo>
                <a:lnTo>
                  <a:pt x="750583" y="222305"/>
                </a:lnTo>
                <a:lnTo>
                  <a:pt x="807001" y="226661"/>
                </a:lnTo>
                <a:lnTo>
                  <a:pt x="856245" y="235129"/>
                </a:lnTo>
                <a:lnTo>
                  <a:pt x="900290" y="246275"/>
                </a:lnTo>
                <a:lnTo>
                  <a:pt x="939676" y="259830"/>
                </a:lnTo>
                <a:lnTo>
                  <a:pt x="975506" y="275813"/>
                </a:lnTo>
                <a:lnTo>
                  <a:pt x="1040033" y="312321"/>
                </a:lnTo>
                <a:lnTo>
                  <a:pt x="1055632" y="321539"/>
                </a:lnTo>
                <a:lnTo>
                  <a:pt x="1067660" y="328291"/>
                </a:lnTo>
                <a:lnTo>
                  <a:pt x="1079575" y="333118"/>
                </a:lnTo>
                <a:lnTo>
                  <a:pt x="1091382" y="336017"/>
                </a:lnTo>
                <a:lnTo>
                  <a:pt x="1103086" y="336984"/>
                </a:lnTo>
                <a:lnTo>
                  <a:pt x="1120558" y="334745"/>
                </a:lnTo>
                <a:lnTo>
                  <a:pt x="1136229" y="328026"/>
                </a:lnTo>
                <a:lnTo>
                  <a:pt x="1150090" y="316823"/>
                </a:lnTo>
                <a:lnTo>
                  <a:pt x="1162132" y="301132"/>
                </a:lnTo>
                <a:lnTo>
                  <a:pt x="1237711" y="183031"/>
                </a:lnTo>
                <a:lnTo>
                  <a:pt x="1201297" y="151705"/>
                </a:lnTo>
                <a:lnTo>
                  <a:pt x="1161838" y="122820"/>
                </a:lnTo>
                <a:lnTo>
                  <a:pt x="1119325" y="96378"/>
                </a:lnTo>
                <a:lnTo>
                  <a:pt x="1073752" y="72386"/>
                </a:lnTo>
                <a:lnTo>
                  <a:pt x="1025110" y="50846"/>
                </a:lnTo>
                <a:lnTo>
                  <a:pt x="982016" y="35304"/>
                </a:lnTo>
                <a:lnTo>
                  <a:pt x="936368" y="22590"/>
                </a:lnTo>
                <a:lnTo>
                  <a:pt x="888167" y="12705"/>
                </a:lnTo>
                <a:lnTo>
                  <a:pt x="837416" y="5645"/>
                </a:lnTo>
                <a:lnTo>
                  <a:pt x="784117" y="1411"/>
                </a:lnTo>
                <a:lnTo>
                  <a:pt x="728271" y="0"/>
                </a:lnTo>
                <a:close/>
              </a:path>
            </a:pathLst>
          </a:custGeom>
          <a:solidFill>
            <a:srgbClr val="00B47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716765" y="1037855"/>
            <a:ext cx="14824710" cy="9232900"/>
            <a:chOff x="2716765" y="1037855"/>
            <a:chExt cx="14824710" cy="9232900"/>
          </a:xfrm>
        </p:grpSpPr>
        <p:sp>
          <p:nvSpPr>
            <p:cNvPr id="5" name="object 5"/>
            <p:cNvSpPr/>
            <p:nvPr/>
          </p:nvSpPr>
          <p:spPr>
            <a:xfrm>
              <a:off x="3887482" y="6656152"/>
              <a:ext cx="883285" cy="1400810"/>
            </a:xfrm>
            <a:custGeom>
              <a:avLst/>
              <a:gdLst/>
              <a:ahLst/>
              <a:cxnLst/>
              <a:rect l="l" t="t" r="r" b="b"/>
              <a:pathLst>
                <a:path w="883285" h="1400809">
                  <a:moveTo>
                    <a:pt x="883285" y="0"/>
                  </a:moveTo>
                  <a:lnTo>
                    <a:pt x="0" y="0"/>
                  </a:lnTo>
                  <a:lnTo>
                    <a:pt x="0" y="208280"/>
                  </a:lnTo>
                  <a:lnTo>
                    <a:pt x="0" y="595630"/>
                  </a:lnTo>
                  <a:lnTo>
                    <a:pt x="0" y="796290"/>
                  </a:lnTo>
                  <a:lnTo>
                    <a:pt x="0" y="1192530"/>
                  </a:lnTo>
                  <a:lnTo>
                    <a:pt x="0" y="1400810"/>
                  </a:lnTo>
                  <a:lnTo>
                    <a:pt x="883285" y="1400810"/>
                  </a:lnTo>
                  <a:lnTo>
                    <a:pt x="883285" y="1192530"/>
                  </a:lnTo>
                  <a:lnTo>
                    <a:pt x="262483" y="1192530"/>
                  </a:lnTo>
                  <a:lnTo>
                    <a:pt x="262483" y="796290"/>
                  </a:lnTo>
                  <a:lnTo>
                    <a:pt x="751547" y="796290"/>
                  </a:lnTo>
                  <a:lnTo>
                    <a:pt x="751547" y="595630"/>
                  </a:lnTo>
                  <a:lnTo>
                    <a:pt x="262483" y="595630"/>
                  </a:lnTo>
                  <a:lnTo>
                    <a:pt x="262483" y="208280"/>
                  </a:lnTo>
                  <a:lnTo>
                    <a:pt x="883285" y="208280"/>
                  </a:lnTo>
                  <a:lnTo>
                    <a:pt x="883285" y="0"/>
                  </a:lnTo>
                  <a:close/>
                </a:path>
              </a:pathLst>
            </a:custGeom>
            <a:solidFill>
              <a:srgbClr val="00B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6765" y="1037855"/>
              <a:ext cx="14824447" cy="92328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598" y="1128202"/>
            <a:ext cx="1244854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>
                <a:solidFill>
                  <a:srgbClr val="F09B00"/>
                </a:solidFill>
              </a:rPr>
              <a:t>Transição</a:t>
            </a:r>
            <a:r>
              <a:rPr spc="-145" dirty="0">
                <a:solidFill>
                  <a:srgbClr val="F09B00"/>
                </a:solidFill>
              </a:rPr>
              <a:t> </a:t>
            </a:r>
            <a:r>
              <a:rPr dirty="0">
                <a:solidFill>
                  <a:srgbClr val="F09B00"/>
                </a:solidFill>
              </a:rPr>
              <a:t>para</a:t>
            </a:r>
            <a:r>
              <a:rPr spc="-130" dirty="0">
                <a:solidFill>
                  <a:srgbClr val="F09B00"/>
                </a:solidFill>
              </a:rPr>
              <a:t> </a:t>
            </a:r>
            <a:r>
              <a:rPr dirty="0">
                <a:solidFill>
                  <a:srgbClr val="F09B00"/>
                </a:solidFill>
              </a:rPr>
              <a:t>o</a:t>
            </a:r>
            <a:r>
              <a:rPr spc="-135" dirty="0">
                <a:solidFill>
                  <a:srgbClr val="F09B00"/>
                </a:solidFill>
              </a:rPr>
              <a:t> </a:t>
            </a:r>
            <a:r>
              <a:rPr spc="-40" dirty="0">
                <a:solidFill>
                  <a:srgbClr val="F09B00"/>
                </a:solidFill>
              </a:rPr>
              <a:t>Turismo</a:t>
            </a:r>
            <a:r>
              <a:rPr spc="-130" dirty="0">
                <a:solidFill>
                  <a:srgbClr val="F09B00"/>
                </a:solidFill>
              </a:rPr>
              <a:t> </a:t>
            </a:r>
            <a:r>
              <a:rPr spc="-10" dirty="0">
                <a:solidFill>
                  <a:srgbClr val="F09B00"/>
                </a:solidFill>
              </a:rPr>
              <a:t>Sustentável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8230" y="2314973"/>
            <a:ext cx="14417219" cy="8655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950" spc="-55" dirty="0">
                <a:solidFill>
                  <a:srgbClr val="FFFFFF"/>
                </a:solidFill>
                <a:latin typeface="Lato"/>
                <a:cs typeface="Lato"/>
              </a:rPr>
              <a:t>Turismo</a:t>
            </a:r>
            <a:r>
              <a:rPr sz="4950" spc="-16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que</a:t>
            </a:r>
            <a:r>
              <a:rPr sz="4950" spc="-15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considera</a:t>
            </a:r>
            <a:r>
              <a:rPr sz="4950" spc="-15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seus</a:t>
            </a:r>
            <a:r>
              <a:rPr sz="4950" spc="-16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impactos</a:t>
            </a:r>
            <a:r>
              <a:rPr sz="4950" spc="-15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econômicos,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sociais</a:t>
            </a:r>
            <a:r>
              <a:rPr sz="4950" spc="-1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495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ambientais</a:t>
            </a:r>
            <a:r>
              <a:rPr sz="495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atuais</a:t>
            </a:r>
            <a:r>
              <a:rPr sz="495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495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futuros,</a:t>
            </a:r>
            <a:r>
              <a:rPr sz="4950" spc="-1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atendendo</a:t>
            </a:r>
            <a:r>
              <a:rPr sz="495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25" dirty="0">
                <a:solidFill>
                  <a:srgbClr val="FFFFFF"/>
                </a:solidFill>
                <a:latin typeface="Lato"/>
                <a:cs typeface="Lato"/>
              </a:rPr>
              <a:t>às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necessidades</a:t>
            </a:r>
            <a:r>
              <a:rPr sz="495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dos</a:t>
            </a:r>
            <a:r>
              <a:rPr sz="4950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visitantes,</a:t>
            </a:r>
            <a:r>
              <a:rPr sz="495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da</a:t>
            </a:r>
            <a:r>
              <a:rPr sz="4950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indústria,</a:t>
            </a:r>
            <a:r>
              <a:rPr sz="495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do</a:t>
            </a:r>
            <a:r>
              <a:rPr sz="4950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20" dirty="0">
                <a:solidFill>
                  <a:srgbClr val="FFFFFF"/>
                </a:solidFill>
                <a:latin typeface="Lato"/>
                <a:cs typeface="Lato"/>
              </a:rPr>
              <a:t>meio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ambiente</a:t>
            </a:r>
            <a:r>
              <a:rPr sz="4950" spc="-13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4950" spc="-1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das</a:t>
            </a:r>
            <a:r>
              <a:rPr sz="4950" spc="-1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comunidades</a:t>
            </a:r>
            <a:r>
              <a:rPr sz="4950" spc="-1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anfitriãs.</a:t>
            </a:r>
            <a:endParaRPr sz="4950" dirty="0">
              <a:latin typeface="Lato"/>
              <a:cs typeface="Lato"/>
            </a:endParaRPr>
          </a:p>
          <a:p>
            <a:pPr marL="881380">
              <a:lnSpc>
                <a:spcPct val="100000"/>
              </a:lnSpc>
              <a:spcBef>
                <a:spcPts val="1964"/>
              </a:spcBef>
            </a:pPr>
            <a:r>
              <a:rPr sz="4950" b="1" spc="-10" dirty="0">
                <a:solidFill>
                  <a:srgbClr val="FFFFFF"/>
                </a:solidFill>
                <a:latin typeface="Lato"/>
                <a:cs typeface="Lato"/>
              </a:rPr>
              <a:t>Motivadores</a:t>
            </a:r>
            <a:r>
              <a:rPr sz="4950" b="1" spc="-1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b="1" dirty="0">
                <a:solidFill>
                  <a:srgbClr val="FFFFFF"/>
                </a:solidFill>
                <a:latin typeface="Lato"/>
                <a:cs typeface="Lato"/>
              </a:rPr>
              <a:t>da</a:t>
            </a:r>
            <a:r>
              <a:rPr sz="4950" b="1" spc="-1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b="1" spc="-10" dirty="0">
                <a:solidFill>
                  <a:srgbClr val="FFFFFF"/>
                </a:solidFill>
                <a:latin typeface="Lato"/>
                <a:cs typeface="Lato"/>
              </a:rPr>
              <a:t>Mudança:</a:t>
            </a:r>
            <a:endParaRPr sz="4950" dirty="0">
              <a:latin typeface="Lato"/>
              <a:cs typeface="Lato"/>
            </a:endParaRPr>
          </a:p>
          <a:p>
            <a:pPr marL="1068705" indent="-377825">
              <a:lnSpc>
                <a:spcPct val="100000"/>
              </a:lnSpc>
              <a:spcBef>
                <a:spcPts val="1975"/>
              </a:spcBef>
              <a:buChar char="•"/>
              <a:tabLst>
                <a:tab pos="1068705" algn="l"/>
              </a:tabLst>
            </a:pP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Consciência</a:t>
            </a:r>
            <a:r>
              <a:rPr sz="4950" spc="-19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ambiental</a:t>
            </a:r>
            <a:r>
              <a:rPr sz="4950" spc="-19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crescente.</a:t>
            </a:r>
            <a:endParaRPr sz="4950" dirty="0">
              <a:latin typeface="Lato"/>
              <a:cs typeface="Lato"/>
            </a:endParaRPr>
          </a:p>
          <a:p>
            <a:pPr marL="1068705" marR="4996815" indent="-377825">
              <a:lnSpc>
                <a:spcPct val="100000"/>
              </a:lnSpc>
              <a:spcBef>
                <a:spcPts val="1975"/>
              </a:spcBef>
              <a:buChar char="•"/>
              <a:tabLst>
                <a:tab pos="1069975" algn="l"/>
              </a:tabLst>
            </a:pP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Demanda</a:t>
            </a:r>
            <a:r>
              <a:rPr sz="4950" spc="-15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por</a:t>
            </a:r>
            <a:r>
              <a:rPr sz="4950" spc="-14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experiências 	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autênticas</a:t>
            </a:r>
            <a:r>
              <a:rPr sz="4950" spc="-13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4950" spc="-13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personalizadas.</a:t>
            </a:r>
            <a:endParaRPr sz="4950" dirty="0">
              <a:latin typeface="Lato"/>
              <a:cs typeface="Lato"/>
            </a:endParaRPr>
          </a:p>
          <a:p>
            <a:pPr marL="1068705" marR="4829810" indent="-377825">
              <a:lnSpc>
                <a:spcPct val="100000"/>
              </a:lnSpc>
              <a:spcBef>
                <a:spcPts val="1970"/>
              </a:spcBef>
              <a:buChar char="•"/>
              <a:tabLst>
                <a:tab pos="1069975" algn="l"/>
              </a:tabLst>
            </a:pP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Necessidade</a:t>
            </a:r>
            <a:r>
              <a:rPr sz="495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495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preservar 	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recursos</a:t>
            </a:r>
            <a:r>
              <a:rPr sz="4950" spc="-14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naturais</a:t>
            </a:r>
            <a:r>
              <a:rPr sz="4950" spc="-14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4950" spc="-14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culturais.</a:t>
            </a:r>
            <a:endParaRPr sz="4950" dirty="0">
              <a:latin typeface="Lato"/>
              <a:cs typeface="La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33888" y="0"/>
            <a:ext cx="7570211" cy="82644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64528"/>
            <a:ext cx="3711126" cy="77440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598" y="1128202"/>
            <a:ext cx="684657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>
                <a:solidFill>
                  <a:srgbClr val="F09B00"/>
                </a:solidFill>
              </a:rPr>
              <a:t>Turismo</a:t>
            </a:r>
            <a:r>
              <a:rPr spc="-229" dirty="0">
                <a:solidFill>
                  <a:srgbClr val="F09B00"/>
                </a:solidFill>
              </a:rPr>
              <a:t> </a:t>
            </a:r>
            <a:r>
              <a:rPr spc="-10" dirty="0">
                <a:solidFill>
                  <a:srgbClr val="F09B00"/>
                </a:solidFill>
              </a:rPr>
              <a:t>Sustentável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03594" y="2252147"/>
            <a:ext cx="15902305" cy="4046220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4950" b="1" spc="-10" dirty="0">
                <a:solidFill>
                  <a:srgbClr val="FFFFFF"/>
                </a:solidFill>
                <a:latin typeface="Lato"/>
                <a:cs typeface="Lato"/>
              </a:rPr>
              <a:t>Características:</a:t>
            </a:r>
            <a:endParaRPr sz="4950">
              <a:latin typeface="Lato"/>
              <a:cs typeface="Lato"/>
            </a:endParaRPr>
          </a:p>
          <a:p>
            <a:pPr marL="1068705" indent="-377825">
              <a:lnSpc>
                <a:spcPct val="100000"/>
              </a:lnSpc>
              <a:spcBef>
                <a:spcPts val="1975"/>
              </a:spcBef>
              <a:buChar char="•"/>
              <a:tabLst>
                <a:tab pos="1068705" algn="l"/>
              </a:tabLst>
            </a:pPr>
            <a:r>
              <a:rPr sz="4950" spc="-25" dirty="0">
                <a:solidFill>
                  <a:srgbClr val="FFFFFF"/>
                </a:solidFill>
                <a:latin typeface="Lato"/>
                <a:cs typeface="Lato"/>
              </a:rPr>
              <a:t>Envolvimento</a:t>
            </a:r>
            <a:r>
              <a:rPr sz="4950" spc="-14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das</a:t>
            </a:r>
            <a:r>
              <a:rPr sz="4950" spc="-13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comunidades</a:t>
            </a:r>
            <a:r>
              <a:rPr sz="4950" spc="-14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locais.</a:t>
            </a:r>
            <a:endParaRPr sz="4950">
              <a:latin typeface="Lato"/>
              <a:cs typeface="Lato"/>
            </a:endParaRPr>
          </a:p>
          <a:p>
            <a:pPr marL="1068705" indent="-377825">
              <a:lnSpc>
                <a:spcPct val="100000"/>
              </a:lnSpc>
              <a:spcBef>
                <a:spcPts val="1975"/>
              </a:spcBef>
              <a:buChar char="•"/>
              <a:tabLst>
                <a:tab pos="1068705" algn="l"/>
              </a:tabLst>
            </a:pP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Minimização</a:t>
            </a:r>
            <a:r>
              <a:rPr sz="4950" spc="-13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4950" spc="-1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impactos</a:t>
            </a:r>
            <a:r>
              <a:rPr sz="4950" spc="-1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negativos</a:t>
            </a:r>
            <a:r>
              <a:rPr sz="4950" spc="-1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no</a:t>
            </a:r>
            <a:r>
              <a:rPr sz="4950" spc="-1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meio</a:t>
            </a:r>
            <a:r>
              <a:rPr sz="4950" spc="-1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ambiente.</a:t>
            </a:r>
            <a:endParaRPr sz="4950">
              <a:latin typeface="Lato"/>
              <a:cs typeface="Lato"/>
            </a:endParaRPr>
          </a:p>
          <a:p>
            <a:pPr marL="1068705" indent="-377825">
              <a:lnSpc>
                <a:spcPct val="100000"/>
              </a:lnSpc>
              <a:spcBef>
                <a:spcPts val="1975"/>
              </a:spcBef>
              <a:buChar char="•"/>
              <a:tabLst>
                <a:tab pos="1068705" algn="l"/>
              </a:tabLst>
            </a:pP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Promoção</a:t>
            </a:r>
            <a:r>
              <a:rPr sz="4950" spc="-13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da</a:t>
            </a:r>
            <a:r>
              <a:rPr sz="4950" spc="-13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conservação</a:t>
            </a:r>
            <a:r>
              <a:rPr sz="4950" spc="-13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cultural</a:t>
            </a:r>
            <a:r>
              <a:rPr sz="4950" spc="-13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4950" spc="-13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natural.</a:t>
            </a:r>
            <a:endParaRPr sz="4950">
              <a:latin typeface="Lato"/>
              <a:cs typeface="La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33888" y="0"/>
            <a:ext cx="7570211" cy="82644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64528"/>
            <a:ext cx="3711126" cy="77440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9234" y="1316678"/>
            <a:ext cx="684657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>
                <a:solidFill>
                  <a:srgbClr val="F09B00"/>
                </a:solidFill>
              </a:rPr>
              <a:t>Turismo</a:t>
            </a:r>
            <a:r>
              <a:rPr spc="-229" dirty="0">
                <a:solidFill>
                  <a:srgbClr val="F09B00"/>
                </a:solidFill>
              </a:rPr>
              <a:t> </a:t>
            </a:r>
            <a:r>
              <a:rPr spc="-10" dirty="0">
                <a:solidFill>
                  <a:srgbClr val="F09B00"/>
                </a:solidFill>
              </a:rPr>
              <a:t>Sustentável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33888" y="0"/>
            <a:ext cx="7570211" cy="82644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826904"/>
            <a:ext cx="3428412" cy="7481651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90646" y="2858551"/>
          <a:ext cx="15255875" cy="7214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9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6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4094">
                <a:tc>
                  <a:txBody>
                    <a:bodyPr/>
                    <a:lstStyle/>
                    <a:p>
                      <a:pPr marL="59118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4950" b="1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Impactos</a:t>
                      </a:r>
                      <a:r>
                        <a:rPr sz="4950" b="1" spc="-1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b="1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positivos:</a:t>
                      </a:r>
                      <a:endParaRPr sz="4950">
                        <a:latin typeface="Lato"/>
                        <a:cs typeface="Lato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7BA"/>
                    </a:solidFill>
                  </a:tcPr>
                </a:tc>
                <a:tc>
                  <a:txBody>
                    <a:bodyPr/>
                    <a:lstStyle/>
                    <a:p>
                      <a:pPr marL="61722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4950" b="1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Desafios:</a:t>
                      </a:r>
                      <a:endParaRPr sz="4950">
                        <a:latin typeface="Lato"/>
                        <a:cs typeface="Lato"/>
                      </a:endParaRPr>
                    </a:p>
                  </a:txBody>
                  <a:tcPr marL="0" marR="0" marT="1581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335">
                <a:tc>
                  <a:txBody>
                    <a:bodyPr/>
                    <a:lstStyle/>
                    <a:p>
                      <a:pPr marL="1050290" marR="2804795" indent="-377825">
                        <a:lnSpc>
                          <a:spcPct val="100000"/>
                        </a:lnSpc>
                        <a:spcBef>
                          <a:spcPts val="1175"/>
                        </a:spcBef>
                        <a:buChar char="•"/>
                        <a:tabLst>
                          <a:tab pos="1051560" algn="l"/>
                        </a:tabLst>
                      </a:pP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Conservação 	</a:t>
                      </a:r>
                      <a:r>
                        <a:rPr sz="495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de</a:t>
                      </a:r>
                      <a:r>
                        <a:rPr sz="4950" spc="-6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recursos</a:t>
                      </a:r>
                      <a:endParaRPr sz="4950">
                        <a:latin typeface="Lato"/>
                        <a:cs typeface="Lato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96570" marR="1654175" indent="-496570" algn="ctr">
                        <a:lnSpc>
                          <a:spcPts val="5940"/>
                        </a:lnSpc>
                        <a:spcBef>
                          <a:spcPts val="1175"/>
                        </a:spcBef>
                        <a:buChar char="•"/>
                        <a:tabLst>
                          <a:tab pos="496570" algn="l"/>
                        </a:tabLst>
                      </a:pP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Necessidade</a:t>
                      </a:r>
                      <a:r>
                        <a:rPr sz="4950" spc="-17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spc="-2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de</a:t>
                      </a:r>
                      <a:endParaRPr sz="4950">
                        <a:latin typeface="Lato"/>
                        <a:cs typeface="Lato"/>
                      </a:endParaRPr>
                    </a:p>
                    <a:p>
                      <a:pPr marL="459740" algn="ctr">
                        <a:lnSpc>
                          <a:spcPts val="5940"/>
                        </a:lnSpc>
                      </a:pP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regulamentação</a:t>
                      </a:r>
                      <a:r>
                        <a:rPr sz="4950" spc="-21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eficaz</a:t>
                      </a:r>
                      <a:endParaRPr sz="4950">
                        <a:latin typeface="Lato"/>
                        <a:cs typeface="Lato"/>
                      </a:endParaRPr>
                    </a:p>
                  </a:txBody>
                  <a:tcPr marL="0" marR="0" marT="1492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805">
                <a:tc>
                  <a:txBody>
                    <a:bodyPr/>
                    <a:lstStyle/>
                    <a:p>
                      <a:pPr marL="1050290" marR="1830705" indent="-377825">
                        <a:lnSpc>
                          <a:spcPct val="100000"/>
                        </a:lnSpc>
                        <a:spcBef>
                          <a:spcPts val="919"/>
                        </a:spcBef>
                        <a:buChar char="•"/>
                        <a:tabLst>
                          <a:tab pos="1051560" algn="l"/>
                        </a:tabLst>
                      </a:pPr>
                      <a:r>
                        <a:rPr sz="4950" spc="-2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empoderamento 	</a:t>
                      </a: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comunitário</a:t>
                      </a:r>
                      <a:endParaRPr sz="4950">
                        <a:latin typeface="Lato"/>
                        <a:cs typeface="Lato"/>
                      </a:endParaRPr>
                    </a:p>
                    <a:p>
                      <a:pPr marL="1050290" marR="2112010" indent="-377825">
                        <a:lnSpc>
                          <a:spcPct val="100000"/>
                        </a:lnSpc>
                        <a:spcBef>
                          <a:spcPts val="1970"/>
                        </a:spcBef>
                        <a:buChar char="•"/>
                        <a:tabLst>
                          <a:tab pos="1051560" algn="l"/>
                        </a:tabLst>
                      </a:pP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experiências 	</a:t>
                      </a:r>
                      <a:r>
                        <a:rPr sz="4950" spc="-2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enriquecedoras 	</a:t>
                      </a:r>
                      <a:r>
                        <a:rPr sz="495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para</a:t>
                      </a:r>
                      <a:r>
                        <a:rPr sz="4950" spc="-20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turistas.</a:t>
                      </a:r>
                      <a:endParaRPr sz="4950">
                        <a:latin typeface="Lato"/>
                        <a:cs typeface="Lato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6005" marR="1584325" indent="-377825">
                        <a:lnSpc>
                          <a:spcPct val="100000"/>
                        </a:lnSpc>
                        <a:spcBef>
                          <a:spcPts val="919"/>
                        </a:spcBef>
                        <a:buChar char="•"/>
                        <a:tabLst>
                          <a:tab pos="1057275" algn="l"/>
                        </a:tabLst>
                      </a:pPr>
                      <a:r>
                        <a:rPr sz="495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equilíbrio</a:t>
                      </a:r>
                      <a:r>
                        <a:rPr sz="4950" spc="-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spc="-2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entre 	</a:t>
                      </a:r>
                      <a:r>
                        <a:rPr sz="4950" spc="-2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desenvolvimento</a:t>
                      </a:r>
                      <a:r>
                        <a:rPr sz="4950" spc="-15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spc="-5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e 	</a:t>
                      </a: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preservação.</a:t>
                      </a:r>
                      <a:endParaRPr sz="4950">
                        <a:latin typeface="Lato"/>
                        <a:cs typeface="Lato"/>
                      </a:endParaRPr>
                    </a:p>
                  </a:txBody>
                  <a:tcPr marL="0" marR="0" marT="11683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598" y="1128202"/>
            <a:ext cx="985012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>
                <a:solidFill>
                  <a:srgbClr val="F09B00"/>
                </a:solidFill>
              </a:rPr>
              <a:t>Turismo</a:t>
            </a:r>
            <a:r>
              <a:rPr spc="-80" dirty="0">
                <a:solidFill>
                  <a:srgbClr val="F09B00"/>
                </a:solidFill>
              </a:rPr>
              <a:t> </a:t>
            </a:r>
            <a:r>
              <a:rPr dirty="0">
                <a:solidFill>
                  <a:srgbClr val="F09B00"/>
                </a:solidFill>
              </a:rPr>
              <a:t>de</a:t>
            </a:r>
            <a:r>
              <a:rPr spc="-80" dirty="0">
                <a:solidFill>
                  <a:srgbClr val="F09B00"/>
                </a:solidFill>
              </a:rPr>
              <a:t> </a:t>
            </a:r>
            <a:r>
              <a:rPr dirty="0">
                <a:solidFill>
                  <a:srgbClr val="F09B00"/>
                </a:solidFill>
              </a:rPr>
              <a:t>Base</a:t>
            </a:r>
            <a:r>
              <a:rPr spc="-80" dirty="0">
                <a:solidFill>
                  <a:srgbClr val="F09B00"/>
                </a:solidFill>
              </a:rPr>
              <a:t> </a:t>
            </a:r>
            <a:r>
              <a:rPr spc="-10" dirty="0">
                <a:solidFill>
                  <a:srgbClr val="F09B00"/>
                </a:solidFill>
              </a:rPr>
              <a:t>Comunitária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86682" y="2482508"/>
            <a:ext cx="14958060" cy="530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35710">
              <a:lnSpc>
                <a:spcPct val="100000"/>
              </a:lnSpc>
              <a:spcBef>
                <a:spcPts val="95"/>
              </a:spcBef>
            </a:pPr>
            <a:r>
              <a:rPr sz="4950" i="1" spc="-35" dirty="0">
                <a:solidFill>
                  <a:srgbClr val="FFFFFF"/>
                </a:solidFill>
                <a:latin typeface="Lato"/>
                <a:cs typeface="Lato"/>
              </a:rPr>
              <a:t>Turismo</a:t>
            </a:r>
            <a:r>
              <a:rPr sz="4950" i="1" spc="-9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4950" i="1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Base</a:t>
            </a:r>
            <a:r>
              <a:rPr sz="4950" i="1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Comunitária</a:t>
            </a:r>
            <a:r>
              <a:rPr sz="4950" i="1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é</a:t>
            </a:r>
            <a:r>
              <a:rPr sz="4950" i="1" spc="-9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um</a:t>
            </a:r>
            <a:r>
              <a:rPr sz="4950" i="1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modelo</a:t>
            </a:r>
            <a:r>
              <a:rPr sz="4950" i="1" spc="-5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4950" i="1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spc="-10" dirty="0">
                <a:solidFill>
                  <a:srgbClr val="FFFFFF"/>
                </a:solidFill>
                <a:latin typeface="Lato"/>
                <a:cs typeface="Lato"/>
              </a:rPr>
              <a:t>gestão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da</a:t>
            </a:r>
            <a:r>
              <a:rPr sz="4950" i="1" spc="-6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visitação</a:t>
            </a:r>
            <a:r>
              <a:rPr sz="4950" i="1" spc="-5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spc="-25" dirty="0">
                <a:solidFill>
                  <a:srgbClr val="FFFFFF"/>
                </a:solidFill>
                <a:latin typeface="Lato"/>
                <a:cs typeface="Lato"/>
              </a:rPr>
              <a:t>protagonizado</a:t>
            </a:r>
            <a:r>
              <a:rPr sz="4950" i="1" spc="-5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pela</a:t>
            </a:r>
            <a:r>
              <a:rPr sz="4950" i="1" spc="-5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comunidade,</a:t>
            </a:r>
            <a:r>
              <a:rPr sz="4950" i="1" spc="-5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spc="-10" dirty="0">
                <a:solidFill>
                  <a:srgbClr val="FFFFFF"/>
                </a:solidFill>
                <a:latin typeface="Lato"/>
                <a:cs typeface="Lato"/>
              </a:rPr>
              <a:t>gerando</a:t>
            </a:r>
            <a:endParaRPr sz="4950">
              <a:latin typeface="Lato"/>
              <a:cs typeface="Lato"/>
            </a:endParaRPr>
          </a:p>
          <a:p>
            <a:pPr marL="12700" marR="409575">
              <a:lnSpc>
                <a:spcPts val="5940"/>
              </a:lnSpc>
              <a:spcBef>
                <a:spcPts val="190"/>
              </a:spcBef>
            </a:pP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benefícios</a:t>
            </a:r>
            <a:r>
              <a:rPr sz="4950" i="1" spc="-13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coletivos,</a:t>
            </a:r>
            <a:r>
              <a:rPr sz="4950" i="1" spc="-1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spc="-10" dirty="0">
                <a:solidFill>
                  <a:srgbClr val="FFFFFF"/>
                </a:solidFill>
                <a:latin typeface="Lato"/>
                <a:cs typeface="Lato"/>
              </a:rPr>
              <a:t>promovendo</a:t>
            </a:r>
            <a:r>
              <a:rPr sz="4950" i="1" spc="-13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sz="4950" i="1" spc="-1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vivência</a:t>
            </a:r>
            <a:r>
              <a:rPr sz="4950" i="1" spc="-1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spc="-10" dirty="0">
                <a:solidFill>
                  <a:srgbClr val="FFFFFF"/>
                </a:solidFill>
                <a:latin typeface="Lato"/>
                <a:cs typeface="Lato"/>
              </a:rPr>
              <a:t>intercultural,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sz="4950" i="1" spc="-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qualidade</a:t>
            </a:r>
            <a:r>
              <a:rPr sz="4950" i="1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4950" i="1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vida,</a:t>
            </a:r>
            <a:r>
              <a:rPr sz="4950" i="1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sz="4950" i="1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spc="-10" dirty="0">
                <a:solidFill>
                  <a:srgbClr val="FFFFFF"/>
                </a:solidFill>
                <a:latin typeface="Lato"/>
                <a:cs typeface="Lato"/>
              </a:rPr>
              <a:t>valorização</a:t>
            </a:r>
            <a:r>
              <a:rPr sz="4950" i="1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da</a:t>
            </a:r>
            <a:r>
              <a:rPr sz="4950" i="1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história</a:t>
            </a:r>
            <a:r>
              <a:rPr sz="4950" i="1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4950" i="1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da</a:t>
            </a:r>
            <a:r>
              <a:rPr sz="4950" i="1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spc="-10" dirty="0">
                <a:solidFill>
                  <a:srgbClr val="FFFFFF"/>
                </a:solidFill>
                <a:latin typeface="Lato"/>
                <a:cs typeface="Lato"/>
              </a:rPr>
              <a:t>cultura</a:t>
            </a:r>
            <a:endParaRPr sz="4950">
              <a:latin typeface="Lato"/>
              <a:cs typeface="Lato"/>
            </a:endParaRPr>
          </a:p>
          <a:p>
            <a:pPr marL="12700">
              <a:lnSpc>
                <a:spcPts val="5735"/>
              </a:lnSpc>
            </a:pP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dessas</a:t>
            </a:r>
            <a:r>
              <a:rPr sz="4950" i="1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spc="-10" dirty="0">
                <a:solidFill>
                  <a:srgbClr val="FFFFFF"/>
                </a:solidFill>
                <a:latin typeface="Lato"/>
                <a:cs typeface="Lato"/>
              </a:rPr>
              <a:t>populações,</a:t>
            </a:r>
            <a:r>
              <a:rPr sz="4950" i="1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bem</a:t>
            </a:r>
            <a:r>
              <a:rPr sz="4950" i="1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como</a:t>
            </a:r>
            <a:r>
              <a:rPr sz="4950" i="1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sz="4950" i="1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spc="-10" dirty="0">
                <a:solidFill>
                  <a:srgbClr val="FFFFFF"/>
                </a:solidFill>
                <a:latin typeface="Lato"/>
                <a:cs typeface="Lato"/>
              </a:rPr>
              <a:t>utilização</a:t>
            </a:r>
            <a:r>
              <a:rPr sz="4950" i="1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spc="-10" dirty="0">
                <a:solidFill>
                  <a:srgbClr val="FFFFFF"/>
                </a:solidFill>
                <a:latin typeface="Lato"/>
                <a:cs typeface="Lato"/>
              </a:rPr>
              <a:t>sustentável</a:t>
            </a:r>
            <a:r>
              <a:rPr sz="4950" i="1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spc="-20" dirty="0">
                <a:solidFill>
                  <a:srgbClr val="FFFFFF"/>
                </a:solidFill>
                <a:latin typeface="Lato"/>
                <a:cs typeface="Lato"/>
              </a:rPr>
              <a:t>para</a:t>
            </a:r>
            <a:endParaRPr sz="4950">
              <a:latin typeface="Lato"/>
              <a:cs typeface="Lato"/>
            </a:endParaRPr>
          </a:p>
          <a:p>
            <a:pPr marL="12700">
              <a:lnSpc>
                <a:spcPts val="5935"/>
              </a:lnSpc>
            </a:pP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fins</a:t>
            </a:r>
            <a:r>
              <a:rPr sz="4950" i="1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spc="-30" dirty="0">
                <a:solidFill>
                  <a:srgbClr val="FFFFFF"/>
                </a:solidFill>
                <a:latin typeface="Lato"/>
                <a:cs typeface="Lato"/>
              </a:rPr>
              <a:t>recreativos</a:t>
            </a:r>
            <a:r>
              <a:rPr sz="4950" i="1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4950" i="1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educativos,</a:t>
            </a:r>
            <a:r>
              <a:rPr sz="4950" i="1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dos</a:t>
            </a:r>
            <a:r>
              <a:rPr sz="4950" i="1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spc="-10" dirty="0">
                <a:solidFill>
                  <a:srgbClr val="FFFFFF"/>
                </a:solidFill>
                <a:latin typeface="Lato"/>
                <a:cs typeface="Lato"/>
              </a:rPr>
              <a:t>recursos</a:t>
            </a:r>
            <a:r>
              <a:rPr sz="4950" i="1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da</a:t>
            </a:r>
            <a:r>
              <a:rPr sz="4950" i="1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Unidade</a:t>
            </a:r>
            <a:r>
              <a:rPr sz="4950" i="1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spc="-25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endParaRPr sz="4950">
              <a:latin typeface="Lato"/>
              <a:cs typeface="Lato"/>
            </a:endParaRPr>
          </a:p>
          <a:p>
            <a:pPr marL="12700">
              <a:lnSpc>
                <a:spcPts val="5940"/>
              </a:lnSpc>
            </a:pPr>
            <a:r>
              <a:rPr sz="4950" i="1" spc="-10" dirty="0">
                <a:solidFill>
                  <a:srgbClr val="FFFFFF"/>
                </a:solidFill>
                <a:latin typeface="Lato"/>
                <a:cs typeface="Lato"/>
              </a:rPr>
              <a:t>Conservação.</a:t>
            </a:r>
            <a:r>
              <a:rPr sz="4950" i="1" spc="-1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(ICMBIO,</a:t>
            </a:r>
            <a:r>
              <a:rPr sz="4950" i="1" spc="-1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dirty="0">
                <a:solidFill>
                  <a:srgbClr val="FFFFFF"/>
                </a:solidFill>
                <a:latin typeface="Lato"/>
                <a:cs typeface="Lato"/>
              </a:rPr>
              <a:t>2017,</a:t>
            </a:r>
            <a:r>
              <a:rPr sz="4950" i="1" spc="-1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i="1" spc="-20" dirty="0">
                <a:solidFill>
                  <a:srgbClr val="FFFFFF"/>
                </a:solidFill>
                <a:latin typeface="Lato"/>
                <a:cs typeface="Lato"/>
              </a:rPr>
              <a:t>p.5)</a:t>
            </a:r>
            <a:endParaRPr sz="4950">
              <a:latin typeface="Lato"/>
              <a:cs typeface="La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33888" y="0"/>
            <a:ext cx="7570211" cy="82644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64528"/>
            <a:ext cx="3711126" cy="77440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598" y="1128202"/>
            <a:ext cx="985012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>
                <a:solidFill>
                  <a:srgbClr val="F09B00"/>
                </a:solidFill>
              </a:rPr>
              <a:t>Turismo</a:t>
            </a:r>
            <a:r>
              <a:rPr spc="-80" dirty="0">
                <a:solidFill>
                  <a:srgbClr val="F09B00"/>
                </a:solidFill>
              </a:rPr>
              <a:t> </a:t>
            </a:r>
            <a:r>
              <a:rPr dirty="0">
                <a:solidFill>
                  <a:srgbClr val="F09B00"/>
                </a:solidFill>
              </a:rPr>
              <a:t>de</a:t>
            </a:r>
            <a:r>
              <a:rPr spc="-80" dirty="0">
                <a:solidFill>
                  <a:srgbClr val="F09B00"/>
                </a:solidFill>
              </a:rPr>
              <a:t> </a:t>
            </a:r>
            <a:r>
              <a:rPr dirty="0">
                <a:solidFill>
                  <a:srgbClr val="F09B00"/>
                </a:solidFill>
              </a:rPr>
              <a:t>Base</a:t>
            </a:r>
            <a:r>
              <a:rPr spc="-80" dirty="0">
                <a:solidFill>
                  <a:srgbClr val="F09B00"/>
                </a:solidFill>
              </a:rPr>
              <a:t> </a:t>
            </a:r>
            <a:r>
              <a:rPr spc="-10" dirty="0">
                <a:solidFill>
                  <a:srgbClr val="F09B00"/>
                </a:solidFill>
              </a:rPr>
              <a:t>Comunitária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03594" y="2252147"/>
            <a:ext cx="12674600" cy="5554345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4950" b="1" spc="-10" dirty="0">
                <a:solidFill>
                  <a:srgbClr val="FFFFFF"/>
                </a:solidFill>
                <a:latin typeface="Lato"/>
                <a:cs typeface="Lato"/>
              </a:rPr>
              <a:t>Características:</a:t>
            </a:r>
            <a:endParaRPr sz="4950">
              <a:latin typeface="Lato"/>
              <a:cs typeface="Lato"/>
            </a:endParaRPr>
          </a:p>
          <a:p>
            <a:pPr marL="1069975" marR="1483995" indent="-377190">
              <a:lnSpc>
                <a:spcPct val="100000"/>
              </a:lnSpc>
              <a:spcBef>
                <a:spcPts val="1975"/>
              </a:spcBef>
              <a:buChar char="•"/>
              <a:tabLst>
                <a:tab pos="1069975" algn="l"/>
                <a:tab pos="1189355" algn="l"/>
              </a:tabLst>
            </a:pP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	</a:t>
            </a:r>
            <a:r>
              <a:rPr sz="4950" spc="-20" dirty="0">
                <a:solidFill>
                  <a:srgbClr val="FFFFFF"/>
                </a:solidFill>
                <a:latin typeface="Lato"/>
                <a:cs typeface="Lato"/>
              </a:rPr>
              <a:t>Participação</a:t>
            </a:r>
            <a:r>
              <a:rPr sz="4950" spc="-13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ativa</a:t>
            </a:r>
            <a:r>
              <a:rPr sz="4950" spc="-1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da</a:t>
            </a:r>
            <a:r>
              <a:rPr sz="4950" spc="-1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comunidade</a:t>
            </a:r>
            <a:r>
              <a:rPr sz="4950" spc="-1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25" dirty="0">
                <a:solidFill>
                  <a:srgbClr val="FFFFFF"/>
                </a:solidFill>
                <a:latin typeface="Lato"/>
                <a:cs typeface="Lato"/>
              </a:rPr>
              <a:t>no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planejamento</a:t>
            </a:r>
            <a:r>
              <a:rPr sz="4950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4950" spc="-10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operação.</a:t>
            </a:r>
            <a:endParaRPr sz="4950">
              <a:latin typeface="Lato"/>
              <a:cs typeface="Lato"/>
            </a:endParaRPr>
          </a:p>
          <a:p>
            <a:pPr marL="1189355" indent="-496570">
              <a:lnSpc>
                <a:spcPct val="100000"/>
              </a:lnSpc>
              <a:spcBef>
                <a:spcPts val="1970"/>
              </a:spcBef>
              <a:buChar char="•"/>
              <a:tabLst>
                <a:tab pos="1189355" algn="l"/>
              </a:tabLst>
            </a:pP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Foco</a:t>
            </a:r>
            <a:r>
              <a:rPr sz="4950" spc="-16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em</a:t>
            </a:r>
            <a:r>
              <a:rPr sz="4950" spc="-15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25" dirty="0">
                <a:solidFill>
                  <a:srgbClr val="FFFFFF"/>
                </a:solidFill>
                <a:latin typeface="Lato"/>
                <a:cs typeface="Lato"/>
              </a:rPr>
              <a:t>experiências</a:t>
            </a:r>
            <a:r>
              <a:rPr sz="4950" spc="-16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culturais</a:t>
            </a:r>
            <a:r>
              <a:rPr sz="4950" spc="-15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autênticas.</a:t>
            </a:r>
            <a:endParaRPr sz="4950">
              <a:latin typeface="Lato"/>
              <a:cs typeface="Lato"/>
            </a:endParaRPr>
          </a:p>
          <a:p>
            <a:pPr marL="1069975" marR="860425" indent="-377190">
              <a:lnSpc>
                <a:spcPct val="100000"/>
              </a:lnSpc>
              <a:spcBef>
                <a:spcPts val="1975"/>
              </a:spcBef>
              <a:buChar char="•"/>
              <a:tabLst>
                <a:tab pos="1069975" algn="l"/>
                <a:tab pos="1189355" algn="l"/>
              </a:tabLst>
            </a:pP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	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Distribuição</a:t>
            </a:r>
            <a:r>
              <a:rPr sz="495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equilibrada</a:t>
            </a:r>
            <a:r>
              <a:rPr sz="4950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dos</a:t>
            </a:r>
            <a:r>
              <a:rPr sz="4950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benefícios econômicos.</a:t>
            </a:r>
            <a:endParaRPr sz="4950">
              <a:latin typeface="Lato"/>
              <a:cs typeface="La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33888" y="0"/>
            <a:ext cx="7570211" cy="82644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64528"/>
            <a:ext cx="3711126" cy="77440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9234" y="1316678"/>
            <a:ext cx="985012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>
                <a:solidFill>
                  <a:srgbClr val="F09B00"/>
                </a:solidFill>
              </a:rPr>
              <a:t>Turismo</a:t>
            </a:r>
            <a:r>
              <a:rPr spc="-80" dirty="0">
                <a:solidFill>
                  <a:srgbClr val="F09B00"/>
                </a:solidFill>
              </a:rPr>
              <a:t> </a:t>
            </a:r>
            <a:r>
              <a:rPr dirty="0">
                <a:solidFill>
                  <a:srgbClr val="F09B00"/>
                </a:solidFill>
              </a:rPr>
              <a:t>de</a:t>
            </a:r>
            <a:r>
              <a:rPr spc="-80" dirty="0">
                <a:solidFill>
                  <a:srgbClr val="F09B00"/>
                </a:solidFill>
              </a:rPr>
              <a:t> </a:t>
            </a:r>
            <a:r>
              <a:rPr dirty="0">
                <a:solidFill>
                  <a:srgbClr val="F09B00"/>
                </a:solidFill>
              </a:rPr>
              <a:t>Base</a:t>
            </a:r>
            <a:r>
              <a:rPr spc="-80" dirty="0">
                <a:solidFill>
                  <a:srgbClr val="F09B00"/>
                </a:solidFill>
              </a:rPr>
              <a:t> </a:t>
            </a:r>
            <a:r>
              <a:rPr spc="-10" dirty="0">
                <a:solidFill>
                  <a:srgbClr val="F09B00"/>
                </a:solidFill>
              </a:rPr>
              <a:t>Comunitária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33888" y="0"/>
            <a:ext cx="7570211" cy="82644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826904"/>
            <a:ext cx="3428412" cy="7481651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90646" y="2858551"/>
          <a:ext cx="15255875" cy="7214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9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6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4094">
                <a:tc>
                  <a:txBody>
                    <a:bodyPr/>
                    <a:lstStyle/>
                    <a:p>
                      <a:pPr marL="59118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4950" b="1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Impactos</a:t>
                      </a:r>
                      <a:r>
                        <a:rPr sz="4950" b="1" spc="-1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b="1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positivos:</a:t>
                      </a:r>
                      <a:endParaRPr sz="4950">
                        <a:latin typeface="Lato"/>
                        <a:cs typeface="Lato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7BA"/>
                    </a:solidFill>
                  </a:tcPr>
                </a:tc>
                <a:tc>
                  <a:txBody>
                    <a:bodyPr/>
                    <a:lstStyle/>
                    <a:p>
                      <a:pPr marL="61722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4950" b="1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Desafios:</a:t>
                      </a:r>
                      <a:endParaRPr sz="4950">
                        <a:latin typeface="Lato"/>
                        <a:cs typeface="Lato"/>
                      </a:endParaRPr>
                    </a:p>
                  </a:txBody>
                  <a:tcPr marL="0" marR="0" marT="1581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335">
                <a:tc>
                  <a:txBody>
                    <a:bodyPr/>
                    <a:lstStyle/>
                    <a:p>
                      <a:pPr marL="1050290" marR="2002789" indent="-377825">
                        <a:lnSpc>
                          <a:spcPct val="100000"/>
                        </a:lnSpc>
                        <a:spcBef>
                          <a:spcPts val="1175"/>
                        </a:spcBef>
                        <a:buChar char="•"/>
                        <a:tabLst>
                          <a:tab pos="1051560" algn="l"/>
                        </a:tabLst>
                      </a:pP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Conservação</a:t>
                      </a:r>
                      <a:r>
                        <a:rPr sz="4950" spc="-18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spc="-2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de 	</a:t>
                      </a: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recursos</a:t>
                      </a:r>
                      <a:endParaRPr sz="4950">
                        <a:latin typeface="Lato"/>
                        <a:cs typeface="Lato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5920" marR="1775460" indent="-375920" algn="ctr">
                        <a:lnSpc>
                          <a:spcPts val="5940"/>
                        </a:lnSpc>
                        <a:spcBef>
                          <a:spcPts val="1175"/>
                        </a:spcBef>
                        <a:buSzPct val="98989"/>
                        <a:buChar char="•"/>
                        <a:tabLst>
                          <a:tab pos="375920" algn="l"/>
                        </a:tabLst>
                      </a:pP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Necessidade</a:t>
                      </a:r>
                      <a:r>
                        <a:rPr sz="4950" spc="-17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spc="-2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de</a:t>
                      </a:r>
                      <a:endParaRPr sz="4950">
                        <a:latin typeface="Lato"/>
                        <a:cs typeface="Lato"/>
                      </a:endParaRPr>
                    </a:p>
                    <a:p>
                      <a:pPr marL="459740" algn="ctr">
                        <a:lnSpc>
                          <a:spcPts val="5940"/>
                        </a:lnSpc>
                      </a:pP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regulamentação</a:t>
                      </a:r>
                      <a:r>
                        <a:rPr sz="4950" spc="-21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eficaz</a:t>
                      </a:r>
                      <a:endParaRPr sz="4950">
                        <a:latin typeface="Lato"/>
                        <a:cs typeface="Lato"/>
                      </a:endParaRPr>
                    </a:p>
                  </a:txBody>
                  <a:tcPr marL="0" marR="0" marT="1492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805">
                <a:tc>
                  <a:txBody>
                    <a:bodyPr/>
                    <a:lstStyle/>
                    <a:p>
                      <a:pPr marL="1050290" marR="1830705" indent="-377825">
                        <a:lnSpc>
                          <a:spcPct val="100000"/>
                        </a:lnSpc>
                        <a:spcBef>
                          <a:spcPts val="919"/>
                        </a:spcBef>
                        <a:buChar char="•"/>
                        <a:tabLst>
                          <a:tab pos="1051560" algn="l"/>
                        </a:tabLst>
                      </a:pPr>
                      <a:r>
                        <a:rPr sz="4950" spc="-2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empoderamento 	</a:t>
                      </a: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comunitário</a:t>
                      </a:r>
                      <a:endParaRPr sz="4950">
                        <a:latin typeface="Lato"/>
                        <a:cs typeface="Lato"/>
                      </a:endParaRPr>
                    </a:p>
                    <a:p>
                      <a:pPr marL="1050290" marR="2112010" indent="-377825">
                        <a:lnSpc>
                          <a:spcPct val="100000"/>
                        </a:lnSpc>
                        <a:spcBef>
                          <a:spcPts val="1970"/>
                        </a:spcBef>
                        <a:buChar char="•"/>
                        <a:tabLst>
                          <a:tab pos="1051560" algn="l"/>
                        </a:tabLst>
                      </a:pP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experiências 	</a:t>
                      </a:r>
                      <a:r>
                        <a:rPr sz="4950" spc="-2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enriquecedoras 	</a:t>
                      </a:r>
                      <a:r>
                        <a:rPr sz="495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para</a:t>
                      </a:r>
                      <a:r>
                        <a:rPr sz="4950" spc="-20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turistas.</a:t>
                      </a:r>
                      <a:endParaRPr sz="4950">
                        <a:latin typeface="Lato"/>
                        <a:cs typeface="Lato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6005" marR="1584325" indent="-377825">
                        <a:lnSpc>
                          <a:spcPct val="100000"/>
                        </a:lnSpc>
                        <a:spcBef>
                          <a:spcPts val="919"/>
                        </a:spcBef>
                        <a:buChar char="•"/>
                        <a:tabLst>
                          <a:tab pos="1057275" algn="l"/>
                        </a:tabLst>
                      </a:pPr>
                      <a:r>
                        <a:rPr sz="495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equilíbrio</a:t>
                      </a:r>
                      <a:r>
                        <a:rPr sz="4950" spc="-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spc="-2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entre 	</a:t>
                      </a:r>
                      <a:r>
                        <a:rPr sz="4950" spc="-2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desenvolvimento</a:t>
                      </a:r>
                      <a:r>
                        <a:rPr sz="4950" spc="-15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spc="-5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e 	</a:t>
                      </a: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preservação.</a:t>
                      </a:r>
                      <a:endParaRPr sz="4950">
                        <a:latin typeface="Lato"/>
                        <a:cs typeface="Lato"/>
                      </a:endParaRPr>
                    </a:p>
                  </a:txBody>
                  <a:tcPr marL="0" marR="0" marT="11683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679" y="203723"/>
            <a:ext cx="16303625" cy="1946910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dirty="0">
                <a:solidFill>
                  <a:srgbClr val="F09B00"/>
                </a:solidFill>
              </a:rPr>
              <a:t>Cadeia</a:t>
            </a:r>
            <a:r>
              <a:rPr spc="-25" dirty="0">
                <a:solidFill>
                  <a:srgbClr val="F09B00"/>
                </a:solidFill>
              </a:rPr>
              <a:t> </a:t>
            </a:r>
            <a:r>
              <a:rPr dirty="0">
                <a:solidFill>
                  <a:srgbClr val="F09B00"/>
                </a:solidFill>
              </a:rPr>
              <a:t>produtiva</a:t>
            </a:r>
            <a:r>
              <a:rPr spc="-25" dirty="0">
                <a:solidFill>
                  <a:srgbClr val="F09B00"/>
                </a:solidFill>
              </a:rPr>
              <a:t> </a:t>
            </a:r>
            <a:r>
              <a:rPr dirty="0">
                <a:solidFill>
                  <a:srgbClr val="F09B00"/>
                </a:solidFill>
              </a:rPr>
              <a:t>do</a:t>
            </a:r>
            <a:r>
              <a:rPr spc="-20" dirty="0">
                <a:solidFill>
                  <a:srgbClr val="F09B00"/>
                </a:solidFill>
              </a:rPr>
              <a:t> </a:t>
            </a:r>
            <a:r>
              <a:rPr spc="-10" dirty="0">
                <a:solidFill>
                  <a:srgbClr val="F09B00"/>
                </a:solidFill>
              </a:rPr>
              <a:t>turismo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4350" b="0" dirty="0">
                <a:solidFill>
                  <a:srgbClr val="FFFFFF"/>
                </a:solidFill>
                <a:latin typeface="Lato"/>
                <a:cs typeface="Lato"/>
              </a:rPr>
              <a:t>Como o dinheiro que se ganha com o turismo circula na </a:t>
            </a:r>
            <a:r>
              <a:rPr sz="4350" b="0" spc="-10" dirty="0">
                <a:solidFill>
                  <a:srgbClr val="FFFFFF"/>
                </a:solidFill>
                <a:latin typeface="Lato"/>
                <a:cs typeface="Lato"/>
              </a:rPr>
              <a:t>comunidade</a:t>
            </a:r>
            <a:endParaRPr sz="4350">
              <a:latin typeface="Lato"/>
              <a:cs typeface="La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765" y="2451255"/>
            <a:ext cx="15076188" cy="84803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6670" y="1082675"/>
            <a:ext cx="12131675" cy="18274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71830" marR="5080">
              <a:spcBef>
                <a:spcPts val="135"/>
              </a:spcBef>
            </a:pPr>
            <a:r>
              <a:rPr dirty="0"/>
              <a:t>Geração de trabalho e renda às comunidades locais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89284" y="3472848"/>
            <a:ext cx="12131675" cy="5152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767715" indent="-377190">
              <a:lnSpc>
                <a:spcPct val="100000"/>
              </a:lnSpc>
              <a:spcBef>
                <a:spcPts val="90"/>
              </a:spcBef>
              <a:buChar char="•"/>
              <a:tabLst>
                <a:tab pos="389255" algn="l"/>
              </a:tabLst>
            </a:pP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sz="38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dinamização</a:t>
            </a:r>
            <a:r>
              <a:rPr sz="38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da</a:t>
            </a:r>
            <a:r>
              <a:rPr sz="38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economia</a:t>
            </a:r>
            <a:r>
              <a:rPr sz="38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local</a:t>
            </a:r>
            <a:r>
              <a:rPr sz="38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é</a:t>
            </a:r>
            <a:r>
              <a:rPr sz="38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um</a:t>
            </a:r>
            <a:r>
              <a:rPr sz="38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dos</a:t>
            </a:r>
            <a:r>
              <a:rPr sz="38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princípios fundamentais</a:t>
            </a:r>
            <a:r>
              <a:rPr sz="38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do</a:t>
            </a:r>
            <a:r>
              <a:rPr sz="38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Lato"/>
                <a:cs typeface="Lato"/>
              </a:rPr>
              <a:t>TBC.</a:t>
            </a:r>
            <a:endParaRPr sz="3800">
              <a:latin typeface="Lato"/>
              <a:cs typeface="Lato"/>
            </a:endParaRPr>
          </a:p>
          <a:p>
            <a:pPr marL="389255" marR="5080" indent="-377190">
              <a:lnSpc>
                <a:spcPct val="100000"/>
              </a:lnSpc>
              <a:spcBef>
                <a:spcPts val="1965"/>
              </a:spcBef>
              <a:buChar char="•"/>
              <a:tabLst>
                <a:tab pos="389255" algn="l"/>
              </a:tabLst>
            </a:pP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As</a:t>
            </a:r>
            <a:r>
              <a:rPr sz="38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estratégias</a:t>
            </a:r>
            <a:r>
              <a:rPr sz="38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38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ações</a:t>
            </a:r>
            <a:r>
              <a:rPr sz="38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38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promoção</a:t>
            </a:r>
            <a:r>
              <a:rPr sz="38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do</a:t>
            </a:r>
            <a:r>
              <a:rPr sz="38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TBC</a:t>
            </a:r>
            <a:r>
              <a:rPr sz="38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devem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incentivar</a:t>
            </a:r>
            <a:r>
              <a:rPr sz="380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sz="380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criação</a:t>
            </a:r>
            <a:r>
              <a:rPr sz="380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380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iniciativas</a:t>
            </a:r>
            <a:r>
              <a:rPr sz="380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locais,</a:t>
            </a:r>
            <a:r>
              <a:rPr sz="380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novos</a:t>
            </a:r>
            <a:r>
              <a:rPr sz="380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postos</a:t>
            </a:r>
            <a:r>
              <a:rPr sz="380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25" dirty="0">
                <a:solidFill>
                  <a:srgbClr val="FFFFFF"/>
                </a:solidFill>
                <a:latin typeface="Lato"/>
                <a:cs typeface="Lato"/>
              </a:rPr>
              <a:t>de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trabalhos</a:t>
            </a:r>
            <a:r>
              <a:rPr sz="3800" spc="-10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para</a:t>
            </a:r>
            <a:r>
              <a:rPr sz="3800" spc="-10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o</a:t>
            </a:r>
            <a:r>
              <a:rPr sz="3800" spc="-10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Lato"/>
                <a:cs typeface="Lato"/>
              </a:rPr>
              <a:t>desenvolvimento</a:t>
            </a:r>
            <a:r>
              <a:rPr sz="3800" spc="-10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3800" spc="-10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cadeias</a:t>
            </a:r>
            <a:r>
              <a:rPr sz="3800" spc="-10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locais</a:t>
            </a:r>
            <a:r>
              <a:rPr sz="3800" spc="-10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25" dirty="0">
                <a:solidFill>
                  <a:srgbClr val="FFFFFF"/>
                </a:solidFill>
                <a:latin typeface="Lato"/>
                <a:cs typeface="Lato"/>
              </a:rPr>
              <a:t>de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fornecimento</a:t>
            </a:r>
            <a:r>
              <a:rPr sz="3800" spc="-9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38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ocupações</a:t>
            </a:r>
            <a:r>
              <a:rPr sz="38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em</a:t>
            </a:r>
            <a:r>
              <a:rPr sz="38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tempo</a:t>
            </a:r>
            <a:r>
              <a:rPr sz="38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integral</a:t>
            </a:r>
            <a:r>
              <a:rPr sz="38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38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parcial.</a:t>
            </a:r>
            <a:endParaRPr sz="3800">
              <a:latin typeface="Lato"/>
              <a:cs typeface="Lato"/>
            </a:endParaRPr>
          </a:p>
          <a:p>
            <a:pPr marL="389255" marR="673735" indent="-377190">
              <a:lnSpc>
                <a:spcPct val="100000"/>
              </a:lnSpc>
              <a:spcBef>
                <a:spcPts val="1939"/>
              </a:spcBef>
              <a:buChar char="•"/>
              <a:tabLst>
                <a:tab pos="389255" algn="l"/>
              </a:tabLst>
            </a:pP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O</a:t>
            </a:r>
            <a:r>
              <a:rPr sz="3800" spc="-1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TBC</a:t>
            </a:r>
            <a:r>
              <a:rPr sz="380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deve</a:t>
            </a:r>
            <a:r>
              <a:rPr sz="3800" spc="-1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contribuir</a:t>
            </a:r>
            <a:r>
              <a:rPr sz="380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para</a:t>
            </a:r>
            <a:r>
              <a:rPr sz="380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35" dirty="0">
                <a:solidFill>
                  <a:srgbClr val="FFFFFF"/>
                </a:solidFill>
                <a:latin typeface="Lato"/>
                <a:cs typeface="Lato"/>
              </a:rPr>
              <a:t>aumentar,</a:t>
            </a:r>
            <a:r>
              <a:rPr sz="380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diversificar</a:t>
            </a:r>
            <a:r>
              <a:rPr sz="3800" spc="-1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50" dirty="0">
                <a:solidFill>
                  <a:srgbClr val="FFFFFF"/>
                </a:solidFill>
                <a:latin typeface="Lato"/>
                <a:cs typeface="Lato"/>
              </a:rPr>
              <a:t>e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qualificar</a:t>
            </a:r>
            <a:r>
              <a:rPr sz="38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sz="38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renda</a:t>
            </a:r>
            <a:r>
              <a:rPr sz="3800" spc="-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das</a:t>
            </a:r>
            <a:r>
              <a:rPr sz="38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famílias</a:t>
            </a:r>
            <a:r>
              <a:rPr sz="3800" spc="-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38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seu</a:t>
            </a:r>
            <a:r>
              <a:rPr sz="3800" spc="-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poder</a:t>
            </a:r>
            <a:r>
              <a:rPr sz="38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3800" spc="-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compra.</a:t>
            </a:r>
            <a:endParaRPr sz="3800">
              <a:latin typeface="Lato"/>
              <a:cs typeface="La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33888" y="0"/>
            <a:ext cx="7570211" cy="82644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64528"/>
            <a:ext cx="3711126" cy="77440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271" rIns="0" bIns="0" rtlCol="0">
            <a:spAutoFit/>
          </a:bodyPr>
          <a:lstStyle/>
          <a:p>
            <a:pPr marL="671830">
              <a:lnSpc>
                <a:spcPct val="100000"/>
              </a:lnSpc>
              <a:spcBef>
                <a:spcPts val="135"/>
              </a:spcBef>
            </a:pPr>
            <a:r>
              <a:rPr dirty="0"/>
              <a:t>Economia</a:t>
            </a:r>
            <a:r>
              <a:rPr spc="-35" dirty="0"/>
              <a:t> </a:t>
            </a:r>
            <a:r>
              <a:rPr spc="-10" dirty="0"/>
              <a:t>Solidária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1390" y="2949304"/>
            <a:ext cx="12152630" cy="5077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É</a:t>
            </a:r>
            <a:r>
              <a:rPr sz="3800" spc="-9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um</a:t>
            </a:r>
            <a:r>
              <a:rPr sz="3800" spc="-9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modelo</a:t>
            </a:r>
            <a:r>
              <a:rPr sz="3800" spc="-9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econômico</a:t>
            </a:r>
            <a:r>
              <a:rPr sz="38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que</a:t>
            </a:r>
            <a:r>
              <a:rPr sz="3800" spc="-9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prioriza</a:t>
            </a:r>
            <a:r>
              <a:rPr sz="3800" spc="-9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sz="38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cooperação,</a:t>
            </a:r>
            <a:r>
              <a:rPr sz="3800" spc="-9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50" dirty="0">
                <a:solidFill>
                  <a:srgbClr val="FFFFFF"/>
                </a:solidFill>
                <a:latin typeface="Lato"/>
                <a:cs typeface="Lato"/>
              </a:rPr>
              <a:t>a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autogestão</a:t>
            </a:r>
            <a:r>
              <a:rPr sz="38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38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sz="38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solidariedade</a:t>
            </a:r>
            <a:r>
              <a:rPr sz="38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entre</a:t>
            </a:r>
            <a:r>
              <a:rPr sz="38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seus</a:t>
            </a:r>
            <a:r>
              <a:rPr sz="38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participantes,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buscando</a:t>
            </a:r>
            <a:r>
              <a:rPr sz="38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o</a:t>
            </a:r>
            <a:r>
              <a:rPr sz="3800" spc="-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Lato"/>
                <a:cs typeface="Lato"/>
              </a:rPr>
              <a:t>desenvolvimento</a:t>
            </a:r>
            <a:r>
              <a:rPr sz="3800" spc="-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Lato"/>
                <a:cs typeface="Lato"/>
              </a:rPr>
              <a:t>sustentável</a:t>
            </a:r>
            <a:r>
              <a:rPr sz="3800" spc="-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3800" spc="-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sz="3800" spc="-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justiça</a:t>
            </a:r>
            <a:r>
              <a:rPr sz="38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social.</a:t>
            </a:r>
            <a:endParaRPr sz="380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3800" b="1" spc="-10" dirty="0">
                <a:solidFill>
                  <a:srgbClr val="FFFFFF"/>
                </a:solidFill>
                <a:latin typeface="Lato"/>
                <a:cs typeface="Lato"/>
              </a:rPr>
              <a:t>Princípios:</a:t>
            </a:r>
            <a:endParaRPr sz="3800">
              <a:latin typeface="Lato"/>
              <a:cs typeface="Lato"/>
            </a:endParaRPr>
          </a:p>
          <a:p>
            <a:pPr marL="1394460" indent="-366395">
              <a:lnSpc>
                <a:spcPct val="100000"/>
              </a:lnSpc>
              <a:spcBef>
                <a:spcPts val="1970"/>
              </a:spcBef>
              <a:buChar char="•"/>
              <a:tabLst>
                <a:tab pos="1394460" algn="l"/>
              </a:tabLst>
            </a:pPr>
            <a:r>
              <a:rPr sz="3800" spc="-20" dirty="0">
                <a:solidFill>
                  <a:srgbClr val="FFFFFF"/>
                </a:solidFill>
                <a:latin typeface="Lato"/>
                <a:cs typeface="Lato"/>
              </a:rPr>
              <a:t>Cooperação</a:t>
            </a:r>
            <a:r>
              <a:rPr sz="38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em</a:t>
            </a:r>
            <a:r>
              <a:rPr sz="38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vez</a:t>
            </a:r>
            <a:r>
              <a:rPr sz="38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38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competição.</a:t>
            </a:r>
            <a:endParaRPr sz="3800">
              <a:latin typeface="Lato"/>
              <a:cs typeface="Lato"/>
            </a:endParaRPr>
          </a:p>
          <a:p>
            <a:pPr marL="1394460" indent="-366395">
              <a:lnSpc>
                <a:spcPct val="100000"/>
              </a:lnSpc>
              <a:spcBef>
                <a:spcPts val="1970"/>
              </a:spcBef>
              <a:buChar char="•"/>
              <a:tabLst>
                <a:tab pos="1394460" algn="l"/>
              </a:tabLst>
            </a:pPr>
            <a:r>
              <a:rPr sz="3800" spc="-20" dirty="0">
                <a:solidFill>
                  <a:srgbClr val="FFFFFF"/>
                </a:solidFill>
                <a:latin typeface="Lato"/>
                <a:cs typeface="Lato"/>
              </a:rPr>
              <a:t>Participação</a:t>
            </a:r>
            <a:r>
              <a:rPr sz="3800" spc="-5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Lato"/>
                <a:cs typeface="Lato"/>
              </a:rPr>
              <a:t>democrática</a:t>
            </a:r>
            <a:r>
              <a:rPr sz="3800" spc="-4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3800" spc="-4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inclusiva.</a:t>
            </a:r>
            <a:endParaRPr sz="3800">
              <a:latin typeface="Lato"/>
              <a:cs typeface="Lato"/>
            </a:endParaRPr>
          </a:p>
          <a:p>
            <a:pPr marL="1394460" indent="-366395">
              <a:lnSpc>
                <a:spcPct val="100000"/>
              </a:lnSpc>
              <a:spcBef>
                <a:spcPts val="1970"/>
              </a:spcBef>
              <a:buChar char="•"/>
              <a:tabLst>
                <a:tab pos="1394460" algn="l"/>
              </a:tabLst>
            </a:pP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Distribuição</a:t>
            </a:r>
            <a:r>
              <a:rPr sz="38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equitativa</a:t>
            </a:r>
            <a:r>
              <a:rPr sz="38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38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renda</a:t>
            </a:r>
            <a:r>
              <a:rPr sz="38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38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oportunidades.</a:t>
            </a:r>
            <a:endParaRPr sz="3800">
              <a:latin typeface="Lato"/>
              <a:cs typeface="La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33888" y="0"/>
            <a:ext cx="7570211" cy="82644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64528"/>
            <a:ext cx="3711126" cy="77440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dirty="0"/>
              <a:t>Economia</a:t>
            </a:r>
            <a:r>
              <a:rPr spc="-40" dirty="0"/>
              <a:t> </a:t>
            </a:r>
            <a:r>
              <a:rPr dirty="0"/>
              <a:t>Solidária</a:t>
            </a:r>
            <a:r>
              <a:rPr spc="-35" dirty="0"/>
              <a:t> </a:t>
            </a:r>
            <a:r>
              <a:rPr spc="-50" dirty="0"/>
              <a:t>&amp; </a:t>
            </a:r>
            <a:r>
              <a:rPr spc="-40" dirty="0"/>
              <a:t>Turismo</a:t>
            </a:r>
            <a:r>
              <a:rPr spc="-80" dirty="0"/>
              <a:t> </a:t>
            </a:r>
            <a:r>
              <a:rPr dirty="0"/>
              <a:t>de</a:t>
            </a:r>
            <a:r>
              <a:rPr spc="-80" dirty="0"/>
              <a:t> </a:t>
            </a:r>
            <a:r>
              <a:rPr dirty="0"/>
              <a:t>Base</a:t>
            </a:r>
            <a:r>
              <a:rPr spc="-80" dirty="0"/>
              <a:t> </a:t>
            </a:r>
            <a:r>
              <a:rPr spc="-10" dirty="0"/>
              <a:t>Comunitária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8352" y="2984665"/>
            <a:ext cx="11910695" cy="7360920"/>
          </a:xfrm>
          <a:prstGeom prst="rect">
            <a:avLst/>
          </a:prstGeom>
        </p:spPr>
        <p:txBody>
          <a:bodyPr vert="horz" wrap="square" lIns="0" tIns="306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10"/>
              </a:spcBef>
            </a:pPr>
            <a:r>
              <a:rPr sz="3800" b="1" spc="-25" dirty="0">
                <a:solidFill>
                  <a:srgbClr val="FFFFFF"/>
                </a:solidFill>
                <a:latin typeface="Lato"/>
                <a:cs typeface="Lato"/>
              </a:rPr>
              <a:t>Envolvimento</a:t>
            </a:r>
            <a:r>
              <a:rPr sz="3800" b="1" spc="-1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Lato"/>
                <a:cs typeface="Lato"/>
              </a:rPr>
              <a:t>Comunitário:</a:t>
            </a:r>
            <a:endParaRPr sz="3800">
              <a:latin typeface="Lato"/>
              <a:cs typeface="Lato"/>
            </a:endParaRPr>
          </a:p>
          <a:p>
            <a:pPr marL="12700" marR="77470">
              <a:lnSpc>
                <a:spcPct val="100600"/>
              </a:lnSpc>
              <a:spcBef>
                <a:spcPts val="1810"/>
              </a:spcBef>
            </a:pP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Assim como na economia solidária, o turismo de base comunitária 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coloca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comunidade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no</a:t>
            </a:r>
            <a:r>
              <a:rPr sz="2950" spc="-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centro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das</a:t>
            </a:r>
            <a:r>
              <a:rPr sz="2950" spc="-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decisões,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promovendo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sz="2950" spc="-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autogestão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2950" spc="-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spc="-50" dirty="0">
                <a:solidFill>
                  <a:srgbClr val="FFFFFF"/>
                </a:solidFill>
                <a:latin typeface="Lato"/>
                <a:cs typeface="Lato"/>
              </a:rPr>
              <a:t>a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participação</a:t>
            </a:r>
            <a:r>
              <a:rPr sz="2950" spc="-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ativa</a:t>
            </a:r>
            <a:r>
              <a:rPr sz="295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dos</a:t>
            </a:r>
            <a:r>
              <a:rPr sz="295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moradores</a:t>
            </a:r>
            <a:r>
              <a:rPr sz="295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locais.</a:t>
            </a:r>
            <a:endParaRPr sz="295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2140"/>
              </a:spcBef>
            </a:pPr>
            <a:r>
              <a:rPr sz="3800" b="1" spc="-10" dirty="0">
                <a:solidFill>
                  <a:srgbClr val="FFFFFF"/>
                </a:solidFill>
                <a:latin typeface="Lato"/>
                <a:cs typeface="Lato"/>
              </a:rPr>
              <a:t>Distribuição</a:t>
            </a:r>
            <a:r>
              <a:rPr sz="3800" b="1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b="1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3800" b="1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Lato"/>
                <a:cs typeface="Lato"/>
              </a:rPr>
              <a:t>Benefícios:</a:t>
            </a:r>
            <a:endParaRPr sz="3800">
              <a:latin typeface="Lato"/>
              <a:cs typeface="Lato"/>
            </a:endParaRPr>
          </a:p>
          <a:p>
            <a:pPr marL="12700" marR="146050">
              <a:lnSpc>
                <a:spcPct val="100600"/>
              </a:lnSpc>
              <a:spcBef>
                <a:spcPts val="1805"/>
              </a:spcBef>
            </a:pP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Ambos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os</a:t>
            </a:r>
            <a:r>
              <a:rPr sz="2950" spc="-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modelos</a:t>
            </a:r>
            <a:r>
              <a:rPr sz="2950" spc="-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buscam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garantir</a:t>
            </a:r>
            <a:r>
              <a:rPr sz="2950" spc="-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que</a:t>
            </a:r>
            <a:r>
              <a:rPr sz="2950" spc="-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os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benefícios</a:t>
            </a:r>
            <a:r>
              <a:rPr sz="2950" spc="-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econômicos</a:t>
            </a:r>
            <a:r>
              <a:rPr sz="2950" spc="-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sejam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distribuídos de forma justa entre todos os membros da 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comunidade,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reduzindo</a:t>
            </a:r>
            <a:r>
              <a:rPr sz="2950" spc="-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desigualdades</a:t>
            </a:r>
            <a:r>
              <a:rPr sz="295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promovendo</a:t>
            </a:r>
            <a:r>
              <a:rPr sz="295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o</a:t>
            </a:r>
            <a:r>
              <a:rPr sz="295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bem-estar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 coletivo.</a:t>
            </a:r>
            <a:endParaRPr sz="295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2140"/>
              </a:spcBef>
            </a:pPr>
            <a:r>
              <a:rPr sz="3800" b="1" spc="-20" dirty="0">
                <a:solidFill>
                  <a:srgbClr val="FFFFFF"/>
                </a:solidFill>
                <a:latin typeface="Lato"/>
                <a:cs typeface="Lato"/>
              </a:rPr>
              <a:t>Sustentabilidade</a:t>
            </a:r>
            <a:r>
              <a:rPr sz="3800" b="1" spc="-3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b="1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3800" b="1" spc="-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Lato"/>
                <a:cs typeface="Lato"/>
              </a:rPr>
              <a:t>Resistência:</a:t>
            </a:r>
            <a:endParaRPr sz="3800">
              <a:latin typeface="Lato"/>
              <a:cs typeface="Lato"/>
            </a:endParaRPr>
          </a:p>
          <a:p>
            <a:pPr marL="12700" marR="5080">
              <a:lnSpc>
                <a:spcPct val="100600"/>
              </a:lnSpc>
              <a:spcBef>
                <a:spcPts val="1810"/>
              </a:spcBef>
            </a:pP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economia solidária e o turismo de base comunitária 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promovem</a:t>
            </a:r>
            <a:r>
              <a:rPr sz="2950" spc="73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práticas</a:t>
            </a:r>
            <a:r>
              <a:rPr sz="2950" spc="-3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sustentáveis</a:t>
            </a:r>
            <a:r>
              <a:rPr sz="295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que</a:t>
            </a:r>
            <a:r>
              <a:rPr sz="295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fortalecem</a:t>
            </a:r>
            <a:r>
              <a:rPr sz="2950" spc="-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sz="295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resistência</a:t>
            </a:r>
            <a:r>
              <a:rPr sz="295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econômica</a:t>
            </a:r>
            <a:r>
              <a:rPr sz="2950" spc="-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295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social</a:t>
            </a:r>
            <a:r>
              <a:rPr sz="295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spc="-25" dirty="0">
                <a:solidFill>
                  <a:srgbClr val="FFFFFF"/>
                </a:solidFill>
                <a:latin typeface="Lato"/>
                <a:cs typeface="Lato"/>
              </a:rPr>
              <a:t>das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comunidades,</a:t>
            </a:r>
            <a:r>
              <a:rPr sz="2950" spc="-3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preservando</a:t>
            </a:r>
            <a:r>
              <a:rPr sz="2950" spc="-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recursos</a:t>
            </a:r>
            <a:r>
              <a:rPr sz="2950" spc="-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para</a:t>
            </a:r>
            <a:r>
              <a:rPr sz="2950" spc="-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as</a:t>
            </a:r>
            <a:r>
              <a:rPr sz="2950" spc="-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dirty="0">
                <a:solidFill>
                  <a:srgbClr val="FFFFFF"/>
                </a:solidFill>
                <a:latin typeface="Lato"/>
                <a:cs typeface="Lato"/>
              </a:rPr>
              <a:t>futuras</a:t>
            </a:r>
            <a:r>
              <a:rPr sz="2950" spc="-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950" spc="-10" dirty="0">
                <a:solidFill>
                  <a:srgbClr val="FFFFFF"/>
                </a:solidFill>
                <a:latin typeface="Lato"/>
                <a:cs typeface="Lato"/>
              </a:rPr>
              <a:t>gerações.</a:t>
            </a:r>
            <a:endParaRPr sz="2950">
              <a:latin typeface="Lato"/>
              <a:cs typeface="La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33888" y="0"/>
            <a:ext cx="7570211" cy="82644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64528"/>
            <a:ext cx="3711126" cy="77440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0932160"/>
            <a:chOff x="0" y="0"/>
            <a:chExt cx="20104100" cy="10932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46195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554" y="2921376"/>
              <a:ext cx="18886987" cy="80102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598" y="1410916"/>
            <a:ext cx="10548620" cy="1835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dirty="0"/>
              <a:t>Exemplos</a:t>
            </a:r>
            <a:r>
              <a:rPr spc="-90" dirty="0"/>
              <a:t> </a:t>
            </a:r>
            <a:r>
              <a:rPr dirty="0"/>
              <a:t>de</a:t>
            </a:r>
            <a:r>
              <a:rPr spc="-90" dirty="0"/>
              <a:t> </a:t>
            </a:r>
            <a:r>
              <a:rPr spc="-10" dirty="0"/>
              <a:t>empreendimentos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economia</a:t>
            </a:r>
            <a:r>
              <a:rPr spc="-20" dirty="0"/>
              <a:t> </a:t>
            </a:r>
            <a:r>
              <a:rPr spc="-10" dirty="0"/>
              <a:t>solidária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7066" y="3348638"/>
            <a:ext cx="11790680" cy="7490459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2070"/>
              </a:spcBef>
              <a:buChar char="•"/>
              <a:tabLst>
                <a:tab pos="379095" algn="l"/>
              </a:tabLst>
            </a:pPr>
            <a:r>
              <a:rPr sz="3800" spc="-20" dirty="0">
                <a:solidFill>
                  <a:srgbClr val="FFFFFF"/>
                </a:solidFill>
                <a:latin typeface="Lato"/>
                <a:cs typeface="Lato"/>
              </a:rPr>
              <a:t>Cooperativas</a:t>
            </a:r>
            <a:r>
              <a:rPr sz="3800" spc="-5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3800" spc="-5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reciclagem</a:t>
            </a:r>
            <a:endParaRPr sz="3800">
              <a:latin typeface="Lato"/>
              <a:cs typeface="Lato"/>
            </a:endParaRPr>
          </a:p>
          <a:p>
            <a:pPr marL="379095" indent="-366395">
              <a:lnSpc>
                <a:spcPct val="100000"/>
              </a:lnSpc>
              <a:spcBef>
                <a:spcPts val="1970"/>
              </a:spcBef>
              <a:buChar char="•"/>
              <a:tabLst>
                <a:tab pos="379095" algn="l"/>
              </a:tabLst>
            </a:pP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Grupos</a:t>
            </a:r>
            <a:r>
              <a:rPr sz="3800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3800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agricultura</a:t>
            </a:r>
            <a:r>
              <a:rPr sz="3800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familiar</a:t>
            </a:r>
            <a:endParaRPr sz="3800">
              <a:latin typeface="Lato"/>
              <a:cs typeface="Lato"/>
            </a:endParaRPr>
          </a:p>
          <a:p>
            <a:pPr marL="379095" indent="-366395">
              <a:lnSpc>
                <a:spcPct val="100000"/>
              </a:lnSpc>
              <a:spcBef>
                <a:spcPts val="1975"/>
              </a:spcBef>
              <a:buChar char="•"/>
              <a:tabLst>
                <a:tab pos="379095" algn="l"/>
              </a:tabLst>
            </a:pP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Empresas</a:t>
            </a:r>
            <a:r>
              <a:rPr sz="3800" spc="-9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Lato"/>
                <a:cs typeface="Lato"/>
              </a:rPr>
              <a:t>cooperativas</a:t>
            </a:r>
            <a:r>
              <a:rPr sz="3800" spc="-9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3800" spc="-9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crédito</a:t>
            </a:r>
            <a:endParaRPr sz="3800">
              <a:latin typeface="Lato"/>
              <a:cs typeface="Lato"/>
            </a:endParaRPr>
          </a:p>
          <a:p>
            <a:pPr marL="379095" indent="-366395">
              <a:lnSpc>
                <a:spcPct val="100000"/>
              </a:lnSpc>
              <a:spcBef>
                <a:spcPts val="1970"/>
              </a:spcBef>
              <a:buChar char="•"/>
              <a:tabLst>
                <a:tab pos="379095" algn="l"/>
              </a:tabLst>
            </a:pP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Coletivos</a:t>
            </a:r>
            <a:r>
              <a:rPr sz="3800" spc="-1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ecológicos</a:t>
            </a:r>
            <a:endParaRPr sz="3800">
              <a:latin typeface="Lato"/>
              <a:cs typeface="Lato"/>
            </a:endParaRPr>
          </a:p>
          <a:p>
            <a:pPr marL="379095" indent="-366395">
              <a:lnSpc>
                <a:spcPct val="100000"/>
              </a:lnSpc>
              <a:spcBef>
                <a:spcPts val="1970"/>
              </a:spcBef>
              <a:buChar char="•"/>
              <a:tabLst>
                <a:tab pos="379095" algn="l"/>
              </a:tabLst>
            </a:pP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Pequenos</a:t>
            </a:r>
            <a:r>
              <a:rPr sz="3800" spc="-10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3800" spc="-9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médios</a:t>
            </a:r>
            <a:r>
              <a:rPr sz="3800" spc="-10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produtores</a:t>
            </a:r>
            <a:r>
              <a:rPr sz="3800" spc="-9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3800" spc="-10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alimentos</a:t>
            </a:r>
            <a:r>
              <a:rPr sz="3800" spc="-9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orgânicos</a:t>
            </a:r>
            <a:endParaRPr sz="3800">
              <a:latin typeface="Lato"/>
              <a:cs typeface="Lato"/>
            </a:endParaRPr>
          </a:p>
          <a:p>
            <a:pPr marL="379095" indent="-366395">
              <a:lnSpc>
                <a:spcPct val="100000"/>
              </a:lnSpc>
              <a:spcBef>
                <a:spcPts val="1970"/>
              </a:spcBef>
              <a:buChar char="•"/>
              <a:tabLst>
                <a:tab pos="379095" algn="l"/>
              </a:tabLst>
            </a:pP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Associações</a:t>
            </a:r>
            <a:endParaRPr sz="3800">
              <a:latin typeface="Lato"/>
              <a:cs typeface="Lato"/>
            </a:endParaRPr>
          </a:p>
          <a:p>
            <a:pPr marL="379095" indent="-366395">
              <a:lnSpc>
                <a:spcPct val="100000"/>
              </a:lnSpc>
              <a:spcBef>
                <a:spcPts val="1970"/>
              </a:spcBef>
              <a:buChar char="•"/>
              <a:tabLst>
                <a:tab pos="379095" algn="l"/>
              </a:tabLst>
            </a:pP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Comércio</a:t>
            </a:r>
            <a:r>
              <a:rPr sz="3800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3800" spc="-10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feira</a:t>
            </a:r>
            <a:endParaRPr sz="3800">
              <a:latin typeface="Lato"/>
              <a:cs typeface="Lato"/>
            </a:endParaRPr>
          </a:p>
          <a:p>
            <a:pPr marL="379095" indent="-366395">
              <a:lnSpc>
                <a:spcPct val="100000"/>
              </a:lnSpc>
              <a:spcBef>
                <a:spcPts val="1970"/>
              </a:spcBef>
              <a:buChar char="•"/>
              <a:tabLst>
                <a:tab pos="379095" algn="l"/>
              </a:tabLst>
            </a:pP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Produtores</a:t>
            </a:r>
            <a:r>
              <a:rPr sz="3800" spc="-10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locais</a:t>
            </a:r>
            <a:r>
              <a:rPr sz="3800" spc="-10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3800" spc="-10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alimentos</a:t>
            </a:r>
            <a:r>
              <a:rPr sz="3800" spc="-10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artesanais</a:t>
            </a:r>
            <a:endParaRPr sz="3800">
              <a:latin typeface="Lato"/>
              <a:cs typeface="Lato"/>
            </a:endParaRPr>
          </a:p>
          <a:p>
            <a:pPr marL="379095" indent="-366395">
              <a:lnSpc>
                <a:spcPct val="100000"/>
              </a:lnSpc>
              <a:spcBef>
                <a:spcPts val="1975"/>
              </a:spcBef>
              <a:buChar char="•"/>
              <a:tabLst>
                <a:tab pos="379095" algn="l"/>
              </a:tabLst>
            </a:pP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Ligas</a:t>
            </a:r>
            <a:r>
              <a:rPr sz="3800" spc="-5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3800" spc="-4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Lato"/>
                <a:cs typeface="Lato"/>
              </a:rPr>
              <a:t>Uniões</a:t>
            </a:r>
            <a:endParaRPr sz="3800">
              <a:latin typeface="Lato"/>
              <a:cs typeface="La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33888" y="0"/>
            <a:ext cx="7570211" cy="82644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64528"/>
            <a:ext cx="3711126" cy="77440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598" y="1410916"/>
            <a:ext cx="4966335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Considerações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1390" y="2481461"/>
            <a:ext cx="14099540" cy="7061834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388620" indent="-375920">
              <a:lnSpc>
                <a:spcPct val="100000"/>
              </a:lnSpc>
              <a:spcBef>
                <a:spcPts val="2075"/>
              </a:spcBef>
              <a:buAutoNum type="arabicPeriod"/>
              <a:tabLst>
                <a:tab pos="388620" algn="l"/>
              </a:tabLst>
            </a:pP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Comunidades</a:t>
            </a:r>
            <a:r>
              <a:rPr sz="33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não</a:t>
            </a:r>
            <a:r>
              <a:rPr sz="33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devem</a:t>
            </a:r>
            <a:r>
              <a:rPr sz="33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depender</a:t>
            </a:r>
            <a:r>
              <a:rPr sz="33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só</a:t>
            </a:r>
            <a:r>
              <a:rPr sz="33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do</a:t>
            </a:r>
            <a:r>
              <a:rPr sz="33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turismo;</a:t>
            </a:r>
            <a:endParaRPr sz="3300">
              <a:latin typeface="Lato"/>
              <a:cs typeface="Lato"/>
            </a:endParaRPr>
          </a:p>
          <a:p>
            <a:pPr marL="388620" indent="-375920">
              <a:lnSpc>
                <a:spcPct val="100000"/>
              </a:lnSpc>
              <a:spcBef>
                <a:spcPts val="1975"/>
              </a:spcBef>
              <a:buAutoNum type="arabicPeriod"/>
              <a:tabLst>
                <a:tab pos="388620" algn="l"/>
              </a:tabLst>
            </a:pPr>
            <a:r>
              <a:rPr sz="3300" spc="-40" dirty="0">
                <a:solidFill>
                  <a:srgbClr val="FFFFFF"/>
                </a:solidFill>
                <a:latin typeface="Lato"/>
                <a:cs typeface="Lato"/>
              </a:rPr>
              <a:t>Turismo</a:t>
            </a:r>
            <a:r>
              <a:rPr sz="3300" spc="-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não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deve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ser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uma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solução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mágica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única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alternativa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econômica;</a:t>
            </a:r>
            <a:endParaRPr sz="3300">
              <a:latin typeface="Lato"/>
              <a:cs typeface="Lato"/>
            </a:endParaRPr>
          </a:p>
          <a:p>
            <a:pPr marL="200660" marR="1376045" indent="-188595">
              <a:lnSpc>
                <a:spcPct val="100000"/>
              </a:lnSpc>
              <a:spcBef>
                <a:spcPts val="1980"/>
              </a:spcBef>
              <a:buAutoNum type="arabicPeriod"/>
              <a:tabLst>
                <a:tab pos="200660" algn="l"/>
                <a:tab pos="387985" algn="l"/>
              </a:tabLst>
            </a:pP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	As</a:t>
            </a:r>
            <a:r>
              <a:rPr sz="33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comunidades</a:t>
            </a:r>
            <a:r>
              <a:rPr sz="33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devem</a:t>
            </a:r>
            <a:r>
              <a:rPr sz="33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manter</a:t>
            </a:r>
            <a:r>
              <a:rPr sz="33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suas</a:t>
            </a:r>
            <a:r>
              <a:rPr sz="3300" spc="-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atividades</a:t>
            </a:r>
            <a:r>
              <a:rPr sz="33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tradicionais,</a:t>
            </a:r>
            <a:r>
              <a:rPr sz="33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que</a:t>
            </a:r>
            <a:r>
              <a:rPr sz="33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Lato"/>
                <a:cs typeface="Lato"/>
              </a:rPr>
              <a:t>são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atrativos</a:t>
            </a:r>
            <a:r>
              <a:rPr sz="330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turísticos;</a:t>
            </a:r>
            <a:endParaRPr sz="3300">
              <a:latin typeface="Lato"/>
              <a:cs typeface="Lato"/>
            </a:endParaRPr>
          </a:p>
          <a:p>
            <a:pPr marL="200660" marR="581025" indent="-188595">
              <a:lnSpc>
                <a:spcPct val="100000"/>
              </a:lnSpc>
              <a:spcBef>
                <a:spcPts val="1970"/>
              </a:spcBef>
              <a:buAutoNum type="arabicPeriod"/>
              <a:tabLst>
                <a:tab pos="200660" algn="l"/>
                <a:tab pos="387985" algn="l"/>
              </a:tabLst>
            </a:pP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	Além</a:t>
            </a:r>
            <a:r>
              <a:rPr sz="33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33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condições</a:t>
            </a:r>
            <a:r>
              <a:rPr sz="33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33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conforto</a:t>
            </a:r>
            <a:r>
              <a:rPr sz="33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33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bem</a:t>
            </a:r>
            <a:r>
              <a:rPr sz="33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30" dirty="0">
                <a:solidFill>
                  <a:srgbClr val="FFFFFF"/>
                </a:solidFill>
                <a:latin typeface="Lato"/>
                <a:cs typeface="Lato"/>
              </a:rPr>
              <a:t>estar,</a:t>
            </a:r>
            <a:r>
              <a:rPr sz="33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os</a:t>
            </a:r>
            <a:r>
              <a:rPr sz="33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turistas</a:t>
            </a:r>
            <a:r>
              <a:rPr sz="3300" spc="-8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procuram</a:t>
            </a:r>
            <a:r>
              <a:rPr sz="330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lugares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que</a:t>
            </a:r>
            <a:r>
              <a:rPr sz="3300" spc="-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têm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sustentabilidade,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cuidando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dos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atrativos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naturais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culturais, evitando</a:t>
            </a:r>
            <a:r>
              <a:rPr sz="3300" spc="-3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Lato"/>
                <a:cs typeface="Lato"/>
              </a:rPr>
              <a:t>prejudicá-los;</a:t>
            </a:r>
            <a:endParaRPr sz="3300">
              <a:latin typeface="Lato"/>
              <a:cs typeface="Lato"/>
            </a:endParaRPr>
          </a:p>
          <a:p>
            <a:pPr marL="200660" marR="3169920" indent="-188595">
              <a:lnSpc>
                <a:spcPct val="100000"/>
              </a:lnSpc>
              <a:spcBef>
                <a:spcPts val="1975"/>
              </a:spcBef>
              <a:buAutoNum type="arabicPeriod"/>
              <a:tabLst>
                <a:tab pos="200660" algn="l"/>
                <a:tab pos="387985" algn="l"/>
              </a:tabLst>
            </a:pP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	A</a:t>
            </a:r>
            <a:r>
              <a:rPr sz="33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conservação</a:t>
            </a:r>
            <a:r>
              <a:rPr sz="33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dos</a:t>
            </a:r>
            <a:r>
              <a:rPr sz="33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recursos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naturais</a:t>
            </a:r>
            <a:r>
              <a:rPr sz="33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33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culturais</a:t>
            </a:r>
            <a:r>
              <a:rPr sz="33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são</a:t>
            </a:r>
            <a:r>
              <a:rPr sz="33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sz="33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Lato"/>
                <a:cs typeface="Lato"/>
              </a:rPr>
              <a:t>base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do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sucesso</a:t>
            </a:r>
            <a:r>
              <a:rPr sz="33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do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turismo;</a:t>
            </a:r>
            <a:endParaRPr sz="3300">
              <a:latin typeface="Lato"/>
              <a:cs typeface="Lato"/>
            </a:endParaRPr>
          </a:p>
          <a:p>
            <a:pPr marL="200660" marR="125730" indent="-188595">
              <a:lnSpc>
                <a:spcPct val="100000"/>
              </a:lnSpc>
              <a:spcBef>
                <a:spcPts val="1970"/>
              </a:spcBef>
              <a:buAutoNum type="arabicPeriod"/>
              <a:tabLst>
                <a:tab pos="200660" algn="l"/>
                <a:tab pos="387985" algn="l"/>
              </a:tabLst>
            </a:pP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	A</a:t>
            </a:r>
            <a:r>
              <a:rPr sz="3300" spc="-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inserção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da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comunidade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durante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todo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o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processo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Lato"/>
                <a:cs typeface="Lato"/>
              </a:rPr>
              <a:t>desenvolvimento</a:t>
            </a:r>
            <a:r>
              <a:rPr sz="3300" spc="-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Lato"/>
                <a:cs typeface="Lato"/>
              </a:rPr>
              <a:t>do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turismo</a:t>
            </a:r>
            <a:r>
              <a:rPr sz="330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dirty="0">
                <a:solidFill>
                  <a:srgbClr val="FFFFFF"/>
                </a:solidFill>
                <a:latin typeface="Lato"/>
                <a:cs typeface="Lato"/>
              </a:rPr>
              <a:t>é</a:t>
            </a:r>
            <a:r>
              <a:rPr sz="3300" spc="-6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Lato"/>
                <a:cs typeface="Lato"/>
              </a:rPr>
              <a:t>essencial.</a:t>
            </a:r>
            <a:endParaRPr sz="3300">
              <a:latin typeface="Lato"/>
              <a:cs typeface="La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33888" y="0"/>
            <a:ext cx="7570211" cy="82644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64528"/>
            <a:ext cx="3711126" cy="77440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15985"/>
            <a:ext cx="4156448" cy="98925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08238" y="0"/>
            <a:ext cx="7695862" cy="898350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93567" y="3194418"/>
            <a:ext cx="12024360" cy="4558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7985" marR="5080" indent="-2915920">
              <a:lnSpc>
                <a:spcPct val="100000"/>
              </a:lnSpc>
              <a:spcBef>
                <a:spcPts val="105"/>
              </a:spcBef>
            </a:pPr>
            <a:r>
              <a:rPr sz="11700" b="0" dirty="0">
                <a:solidFill>
                  <a:srgbClr val="FFFFFF"/>
                </a:solidFill>
                <a:latin typeface="Lato Light"/>
                <a:cs typeface="Lato Light"/>
              </a:rPr>
              <a:t>Economia</a:t>
            </a:r>
            <a:r>
              <a:rPr sz="11700" b="0" spc="-60" dirty="0">
                <a:solidFill>
                  <a:srgbClr val="FFFFFF"/>
                </a:solidFill>
                <a:latin typeface="Lato Light"/>
                <a:cs typeface="Lato Light"/>
              </a:rPr>
              <a:t> </a:t>
            </a:r>
            <a:r>
              <a:rPr sz="11700" b="0" spc="-10" dirty="0">
                <a:solidFill>
                  <a:srgbClr val="FFFFFF"/>
                </a:solidFill>
                <a:latin typeface="Lato Light"/>
                <a:cs typeface="Lato Light"/>
              </a:rPr>
              <a:t>Solidária </a:t>
            </a:r>
            <a:r>
              <a:rPr sz="11700" b="0" dirty="0">
                <a:solidFill>
                  <a:srgbClr val="FFFFFF"/>
                </a:solidFill>
                <a:latin typeface="Lato Light"/>
                <a:cs typeface="Lato Light"/>
              </a:rPr>
              <a:t>e</a:t>
            </a:r>
            <a:r>
              <a:rPr sz="11700" b="0" spc="-10" dirty="0">
                <a:solidFill>
                  <a:srgbClr val="FFFFFF"/>
                </a:solidFill>
                <a:latin typeface="Lato Light"/>
                <a:cs typeface="Lato Light"/>
              </a:rPr>
              <a:t> </a:t>
            </a:r>
            <a:r>
              <a:rPr sz="11700" b="0" spc="-810" dirty="0">
                <a:solidFill>
                  <a:srgbClr val="FFFFFF"/>
                </a:solidFill>
                <a:latin typeface="Lato Light"/>
                <a:cs typeface="Lato Light"/>
              </a:rPr>
              <a:t>T</a:t>
            </a:r>
            <a:r>
              <a:rPr sz="11700" b="0" spc="120" dirty="0">
                <a:solidFill>
                  <a:srgbClr val="FFFFFF"/>
                </a:solidFill>
                <a:latin typeface="Lato Light"/>
                <a:cs typeface="Lato Light"/>
              </a:rPr>
              <a:t>uris</a:t>
            </a:r>
            <a:r>
              <a:rPr sz="11700" b="0" spc="130" dirty="0">
                <a:solidFill>
                  <a:srgbClr val="FFFFFF"/>
                </a:solidFill>
                <a:latin typeface="Lato Light"/>
                <a:cs typeface="Lato Light"/>
              </a:rPr>
              <a:t>mo</a:t>
            </a:r>
            <a:endParaRPr sz="11700">
              <a:latin typeface="Lato Light"/>
              <a:cs typeface="Lato Light"/>
            </a:endParaRPr>
          </a:p>
          <a:p>
            <a:pPr marR="699135" algn="ctr">
              <a:lnSpc>
                <a:spcPct val="100000"/>
              </a:lnSpc>
              <a:spcBef>
                <a:spcPts val="1660"/>
              </a:spcBef>
            </a:pPr>
            <a:r>
              <a:rPr sz="4950" dirty="0">
                <a:solidFill>
                  <a:srgbClr val="FFFFFF"/>
                </a:solidFill>
              </a:rPr>
              <a:t>AULA</a:t>
            </a:r>
            <a:r>
              <a:rPr sz="4950" spc="-235" dirty="0">
                <a:solidFill>
                  <a:srgbClr val="FFFFFF"/>
                </a:solidFill>
              </a:rPr>
              <a:t> </a:t>
            </a:r>
            <a:r>
              <a:rPr sz="4950" spc="-50" dirty="0">
                <a:solidFill>
                  <a:srgbClr val="FFFFFF"/>
                </a:solidFill>
              </a:rPr>
              <a:t>7</a:t>
            </a:r>
            <a:endParaRPr sz="49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5509" rIns="0" bIns="0" rtlCol="0">
            <a:spAutoFit/>
          </a:bodyPr>
          <a:lstStyle/>
          <a:p>
            <a:pPr marL="1369060">
              <a:lnSpc>
                <a:spcPct val="100000"/>
              </a:lnSpc>
              <a:spcBef>
                <a:spcPts val="135"/>
              </a:spcBef>
            </a:pPr>
            <a:r>
              <a:rPr spc="-50" dirty="0">
                <a:solidFill>
                  <a:srgbClr val="F09B00"/>
                </a:solidFill>
              </a:rPr>
              <a:t>Turismo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5902" y="2932968"/>
            <a:ext cx="11010265" cy="595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9235">
              <a:lnSpc>
                <a:spcPct val="100000"/>
              </a:lnSpc>
              <a:spcBef>
                <a:spcPts val="100"/>
              </a:spcBef>
            </a:pP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O</a:t>
            </a:r>
            <a:r>
              <a:rPr sz="4450" spc="-4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turismo</a:t>
            </a:r>
            <a:r>
              <a:rPr sz="4450" spc="-4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é</a:t>
            </a:r>
            <a:r>
              <a:rPr sz="4450" spc="-4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uma</a:t>
            </a:r>
            <a:r>
              <a:rPr sz="4450" spc="-4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atividade</a:t>
            </a:r>
            <a:r>
              <a:rPr sz="4450" spc="-4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que</a:t>
            </a:r>
            <a:r>
              <a:rPr sz="4450" spc="-4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spc="-10" dirty="0">
                <a:solidFill>
                  <a:srgbClr val="FFFFFF"/>
                </a:solidFill>
                <a:latin typeface="Lato"/>
                <a:cs typeface="Lato"/>
              </a:rPr>
              <a:t>envolve</a:t>
            </a:r>
            <a:r>
              <a:rPr sz="4450" spc="-4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spc="-50" dirty="0">
                <a:solidFill>
                  <a:srgbClr val="FFFFFF"/>
                </a:solidFill>
                <a:latin typeface="Lato"/>
                <a:cs typeface="Lato"/>
              </a:rPr>
              <a:t>a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visita</a:t>
            </a:r>
            <a:r>
              <a:rPr sz="4450" spc="-6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4450" spc="-5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pessoas</a:t>
            </a:r>
            <a:r>
              <a:rPr sz="4450" spc="-6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sz="4450" spc="-5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lugares</a:t>
            </a:r>
            <a:r>
              <a:rPr sz="4450" spc="-6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diferentes</a:t>
            </a:r>
            <a:r>
              <a:rPr sz="4450" spc="-5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do</a:t>
            </a:r>
            <a:r>
              <a:rPr sz="4450" spc="-6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spc="-25" dirty="0">
                <a:solidFill>
                  <a:srgbClr val="FFFFFF"/>
                </a:solidFill>
                <a:latin typeface="Lato"/>
                <a:cs typeface="Lato"/>
              </a:rPr>
              <a:t>seu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ambiente</a:t>
            </a:r>
            <a:r>
              <a:rPr sz="4450" spc="-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habitual,</a:t>
            </a:r>
            <a:r>
              <a:rPr sz="4450" spc="-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com</a:t>
            </a:r>
            <a:r>
              <a:rPr sz="445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o</a:t>
            </a:r>
            <a:r>
              <a:rPr sz="4450" spc="-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objetivo</a:t>
            </a:r>
            <a:r>
              <a:rPr sz="4450" spc="-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445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spc="-10" dirty="0">
                <a:solidFill>
                  <a:srgbClr val="FFFFFF"/>
                </a:solidFill>
                <a:latin typeface="Lato"/>
                <a:cs typeface="Lato"/>
              </a:rPr>
              <a:t>lazer,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cultura,</a:t>
            </a:r>
            <a:r>
              <a:rPr sz="445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negócios,</a:t>
            </a:r>
            <a:r>
              <a:rPr sz="445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entre</a:t>
            </a:r>
            <a:r>
              <a:rPr sz="4450" spc="-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spc="-10" dirty="0">
                <a:solidFill>
                  <a:srgbClr val="FFFFFF"/>
                </a:solidFill>
                <a:latin typeface="Lato"/>
                <a:cs typeface="Lato"/>
              </a:rPr>
              <a:t>outros.</a:t>
            </a:r>
            <a:endParaRPr sz="445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3970"/>
              </a:spcBef>
            </a:pPr>
            <a:endParaRPr sz="4450">
              <a:latin typeface="Lato"/>
              <a:cs typeface="Lato"/>
            </a:endParaRPr>
          </a:p>
          <a:p>
            <a:pPr marL="12700" marR="5080" algn="just">
              <a:lnSpc>
                <a:spcPct val="100000"/>
              </a:lnSpc>
            </a:pP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É</a:t>
            </a:r>
            <a:r>
              <a:rPr sz="4450" spc="-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um</a:t>
            </a:r>
            <a:r>
              <a:rPr sz="4450" spc="-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setor</a:t>
            </a:r>
            <a:r>
              <a:rPr sz="4450" spc="-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econômico</a:t>
            </a:r>
            <a:r>
              <a:rPr sz="4450" spc="-2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importante</a:t>
            </a:r>
            <a:r>
              <a:rPr sz="4450" spc="-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em</a:t>
            </a:r>
            <a:r>
              <a:rPr sz="4450" spc="-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spc="-10" dirty="0">
                <a:solidFill>
                  <a:srgbClr val="FFFFFF"/>
                </a:solidFill>
                <a:latin typeface="Lato"/>
                <a:cs typeface="Lato"/>
              </a:rPr>
              <a:t>muitos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países,</a:t>
            </a:r>
            <a:r>
              <a:rPr sz="4450" spc="-10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gerando</a:t>
            </a:r>
            <a:r>
              <a:rPr sz="4450" spc="-10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empregos</a:t>
            </a:r>
            <a:r>
              <a:rPr sz="4450" spc="-9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4450" spc="-10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movimentando</a:t>
            </a:r>
            <a:r>
              <a:rPr sz="4450" spc="-10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spc="-50" dirty="0">
                <a:solidFill>
                  <a:srgbClr val="FFFFFF"/>
                </a:solidFill>
                <a:latin typeface="Lato"/>
                <a:cs typeface="Lato"/>
              </a:rPr>
              <a:t>a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economia </a:t>
            </a:r>
            <a:r>
              <a:rPr sz="4450" spc="-10" dirty="0">
                <a:solidFill>
                  <a:srgbClr val="FFFFFF"/>
                </a:solidFill>
                <a:latin typeface="Lato"/>
                <a:cs typeface="Lato"/>
              </a:rPr>
              <a:t>local.</a:t>
            </a:r>
            <a:endParaRPr sz="4450">
              <a:latin typeface="Lato"/>
              <a:cs typeface="La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8238" y="0"/>
            <a:ext cx="7695862" cy="89835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348628"/>
            <a:ext cx="4677901" cy="7959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4208" rIns="0" bIns="0" rtlCol="0">
            <a:spAutoFit/>
          </a:bodyPr>
          <a:lstStyle/>
          <a:p>
            <a:pPr marL="855344">
              <a:lnSpc>
                <a:spcPct val="100000"/>
              </a:lnSpc>
              <a:spcBef>
                <a:spcPts val="135"/>
              </a:spcBef>
            </a:pPr>
            <a:r>
              <a:rPr spc="-50" dirty="0">
                <a:solidFill>
                  <a:srgbClr val="F09B00"/>
                </a:solidFill>
              </a:rPr>
              <a:t>Turismo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5902" y="2932968"/>
            <a:ext cx="7115809" cy="182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Deslocamento</a:t>
            </a:r>
            <a:r>
              <a:rPr sz="445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(Ir</a:t>
            </a:r>
            <a:r>
              <a:rPr sz="445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e</a:t>
            </a:r>
            <a:r>
              <a:rPr sz="4450" spc="-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spc="-10" dirty="0">
                <a:solidFill>
                  <a:srgbClr val="FFFFFF"/>
                </a:solidFill>
                <a:latin typeface="Lato"/>
                <a:cs typeface="Lato"/>
              </a:rPr>
              <a:t>voltar)</a:t>
            </a:r>
            <a:endParaRPr sz="4450">
              <a:latin typeface="Lato"/>
              <a:cs typeface="Lato"/>
            </a:endParaRPr>
          </a:p>
          <a:p>
            <a:pPr marL="1629410" indent="-569595">
              <a:lnSpc>
                <a:spcPct val="100000"/>
              </a:lnSpc>
              <a:spcBef>
                <a:spcPts val="3465"/>
              </a:spcBef>
              <a:buChar char="•"/>
              <a:tabLst>
                <a:tab pos="1629410" algn="l"/>
              </a:tabLst>
            </a:pP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-</a:t>
            </a:r>
            <a:r>
              <a:rPr sz="445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24hrs</a:t>
            </a:r>
            <a:r>
              <a:rPr sz="445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-</a:t>
            </a:r>
            <a:r>
              <a:rPr sz="445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spc="-10" dirty="0">
                <a:solidFill>
                  <a:srgbClr val="0076B6"/>
                </a:solidFill>
                <a:latin typeface="Lato"/>
                <a:cs typeface="Lato"/>
              </a:rPr>
              <a:t>Excursionista</a:t>
            </a:r>
            <a:endParaRPr sz="4450">
              <a:latin typeface="Lato"/>
              <a:cs typeface="La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3074" y="5358088"/>
            <a:ext cx="2476500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2295" algn="l"/>
              </a:tabLst>
            </a:pPr>
            <a:r>
              <a:rPr sz="4450" spc="-50" dirty="0">
                <a:solidFill>
                  <a:srgbClr val="FFFFFF"/>
                </a:solidFill>
                <a:latin typeface="Lato"/>
                <a:cs typeface="Lato"/>
              </a:rPr>
              <a:t>•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	+ </a:t>
            </a:r>
            <a:r>
              <a:rPr sz="4450" spc="-10" dirty="0">
                <a:solidFill>
                  <a:srgbClr val="FFFFFF"/>
                </a:solidFill>
                <a:latin typeface="Lato"/>
                <a:cs typeface="Lato"/>
              </a:rPr>
              <a:t>24hrs</a:t>
            </a:r>
            <a:endParaRPr sz="4450">
              <a:latin typeface="Lato"/>
              <a:cs typeface="La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3074" y="6664792"/>
            <a:ext cx="2987040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2295" indent="-569595">
              <a:lnSpc>
                <a:spcPct val="100000"/>
              </a:lnSpc>
              <a:spcBef>
                <a:spcPts val="100"/>
              </a:spcBef>
              <a:buChar char="•"/>
              <a:tabLst>
                <a:tab pos="582295" algn="l"/>
              </a:tabLst>
            </a:pP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-</a:t>
            </a:r>
            <a:r>
              <a:rPr sz="445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180</a:t>
            </a:r>
            <a:r>
              <a:rPr sz="4450" spc="-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spc="-20" dirty="0">
                <a:solidFill>
                  <a:srgbClr val="FFFFFF"/>
                </a:solidFill>
                <a:latin typeface="Lato"/>
                <a:cs typeface="Lato"/>
              </a:rPr>
              <a:t>dias</a:t>
            </a:r>
            <a:endParaRPr sz="4450">
              <a:latin typeface="Lato"/>
              <a:cs typeface="La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25902" y="9278199"/>
            <a:ext cx="11369040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Motivo</a:t>
            </a:r>
            <a:r>
              <a:rPr sz="4450" spc="-4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da</a:t>
            </a:r>
            <a:r>
              <a:rPr sz="4450" spc="-4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dirty="0">
                <a:solidFill>
                  <a:srgbClr val="FFFFFF"/>
                </a:solidFill>
                <a:latin typeface="Lato"/>
                <a:cs typeface="Lato"/>
              </a:rPr>
              <a:t>viagem</a:t>
            </a:r>
            <a:r>
              <a:rPr sz="4450" spc="-4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spc="-30" dirty="0">
                <a:solidFill>
                  <a:srgbClr val="FFFFFF"/>
                </a:solidFill>
                <a:latin typeface="Lato"/>
                <a:cs typeface="Lato"/>
              </a:rPr>
              <a:t>(tipos/segmentos</a:t>
            </a:r>
            <a:r>
              <a:rPr sz="4450" spc="-4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450" spc="-10" dirty="0">
                <a:solidFill>
                  <a:srgbClr val="FFFFFF"/>
                </a:solidFill>
                <a:latin typeface="Lato"/>
                <a:cs typeface="Lato"/>
              </a:rPr>
              <a:t>turísticos)</a:t>
            </a:r>
            <a:endParaRPr sz="4450">
              <a:latin typeface="Lato"/>
              <a:cs typeface="Lato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55646" y="0"/>
            <a:ext cx="7748453" cy="898350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348628"/>
            <a:ext cx="4677901" cy="795992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950377" y="5208948"/>
            <a:ext cx="531495" cy="2048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250" spc="-50" dirty="0">
                <a:solidFill>
                  <a:srgbClr val="FF9700"/>
                </a:solidFill>
                <a:latin typeface="Lato"/>
                <a:cs typeface="Lato"/>
              </a:rPr>
              <a:t>}</a:t>
            </a:r>
            <a:endParaRPr sz="13250">
              <a:latin typeface="Lato"/>
              <a:cs typeface="La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30985" y="5994659"/>
            <a:ext cx="174434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-50" dirty="0">
                <a:solidFill>
                  <a:srgbClr val="0076B6"/>
                </a:solidFill>
                <a:latin typeface="Lato"/>
                <a:cs typeface="Lato"/>
              </a:rPr>
              <a:t>Turista</a:t>
            </a:r>
            <a:endParaRPr sz="4450">
              <a:latin typeface="Lato"/>
              <a:cs typeface="La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04730" y="5318407"/>
            <a:ext cx="2264410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-10" dirty="0">
                <a:solidFill>
                  <a:srgbClr val="0076B6"/>
                </a:solidFill>
                <a:latin typeface="Lato"/>
                <a:cs typeface="Lato"/>
              </a:rPr>
              <a:t>Visitante</a:t>
            </a:r>
            <a:endParaRPr sz="445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>
            <a:extLst>
              <a:ext uri="{FF2B5EF4-FFF2-40B4-BE49-F238E27FC236}">
                <a16:creationId xmlns:a16="http://schemas.microsoft.com/office/drawing/2014/main" id="{5B25E894-8993-6928-C686-7B18443D7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99650" y="5502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A6490C2-5EFE-9D2C-81DB-4D3A9C965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"/>
            <a:ext cx="20104806" cy="113089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4097" rIns="0" bIns="0" rtlCol="0">
            <a:spAutoFit/>
          </a:bodyPr>
          <a:lstStyle/>
          <a:p>
            <a:pPr marL="671830">
              <a:lnSpc>
                <a:spcPct val="100000"/>
              </a:lnSpc>
              <a:spcBef>
                <a:spcPts val="135"/>
              </a:spcBef>
            </a:pPr>
            <a:r>
              <a:rPr spc="-40" dirty="0">
                <a:solidFill>
                  <a:srgbClr val="F09B00"/>
                </a:solidFill>
              </a:rPr>
              <a:t>Turismo</a:t>
            </a:r>
            <a:r>
              <a:rPr spc="-114" dirty="0">
                <a:solidFill>
                  <a:srgbClr val="F09B00"/>
                </a:solidFill>
              </a:rPr>
              <a:t> </a:t>
            </a:r>
            <a:r>
              <a:rPr dirty="0">
                <a:solidFill>
                  <a:srgbClr val="F09B00"/>
                </a:solidFill>
              </a:rPr>
              <a:t>de</a:t>
            </a:r>
            <a:r>
              <a:rPr spc="-110" dirty="0">
                <a:solidFill>
                  <a:srgbClr val="F09B00"/>
                </a:solidFill>
              </a:rPr>
              <a:t> </a:t>
            </a:r>
            <a:r>
              <a:rPr spc="-10" dirty="0">
                <a:solidFill>
                  <a:srgbClr val="F09B00"/>
                </a:solidFill>
              </a:rPr>
              <a:t>Massa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16484" y="3178893"/>
            <a:ext cx="11807825" cy="3041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950" spc="-55" dirty="0">
                <a:solidFill>
                  <a:srgbClr val="FFFFFF"/>
                </a:solidFill>
                <a:latin typeface="Lato"/>
                <a:cs typeface="Lato"/>
              </a:rPr>
              <a:t>Turismo</a:t>
            </a:r>
            <a:r>
              <a:rPr sz="495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495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massa</a:t>
            </a:r>
            <a:r>
              <a:rPr sz="495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30" dirty="0">
                <a:solidFill>
                  <a:srgbClr val="FFFFFF"/>
                </a:solidFill>
                <a:latin typeface="Lato"/>
                <a:cs typeface="Lato"/>
              </a:rPr>
              <a:t>refere-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se</a:t>
            </a:r>
            <a:r>
              <a:rPr sz="495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ao</a:t>
            </a:r>
            <a:r>
              <a:rPr sz="4950" spc="-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movimento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4950" spc="-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um</a:t>
            </a:r>
            <a:r>
              <a:rPr sz="4950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grande</a:t>
            </a:r>
            <a:r>
              <a:rPr sz="4950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número</a:t>
            </a:r>
            <a:r>
              <a:rPr sz="4950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4950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pessoas</a:t>
            </a:r>
            <a:r>
              <a:rPr sz="4950" spc="-1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20" dirty="0">
                <a:solidFill>
                  <a:srgbClr val="FFFFFF"/>
                </a:solidFill>
                <a:latin typeface="Lato"/>
                <a:cs typeface="Lato"/>
              </a:rPr>
              <a:t>para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destinos</a:t>
            </a:r>
            <a:r>
              <a:rPr sz="4950" spc="-16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populares,</a:t>
            </a:r>
            <a:r>
              <a:rPr sz="4950" spc="-16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20" dirty="0">
                <a:solidFill>
                  <a:srgbClr val="FFFFFF"/>
                </a:solidFill>
                <a:latin typeface="Lato"/>
                <a:cs typeface="Lato"/>
              </a:rPr>
              <a:t>geralmente</a:t>
            </a:r>
            <a:r>
              <a:rPr sz="4950" spc="-16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em</a:t>
            </a:r>
            <a:r>
              <a:rPr sz="4950" spc="-16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pacotes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turísticos</a:t>
            </a:r>
            <a:r>
              <a:rPr sz="4950" spc="-21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padronizados.</a:t>
            </a:r>
            <a:endParaRPr sz="4950">
              <a:latin typeface="Lato"/>
              <a:cs typeface="La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3654" y="0"/>
            <a:ext cx="6790445" cy="89253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348628"/>
            <a:ext cx="4677901" cy="79599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598" y="1473741"/>
            <a:ext cx="601599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>
                <a:solidFill>
                  <a:srgbClr val="F09B00"/>
                </a:solidFill>
              </a:rPr>
              <a:t>Turismo</a:t>
            </a:r>
            <a:r>
              <a:rPr spc="-114" dirty="0">
                <a:solidFill>
                  <a:srgbClr val="F09B00"/>
                </a:solidFill>
              </a:rPr>
              <a:t> </a:t>
            </a:r>
            <a:r>
              <a:rPr dirty="0">
                <a:solidFill>
                  <a:srgbClr val="F09B00"/>
                </a:solidFill>
              </a:rPr>
              <a:t>de</a:t>
            </a:r>
            <a:r>
              <a:rPr spc="-110" dirty="0">
                <a:solidFill>
                  <a:srgbClr val="F09B00"/>
                </a:solidFill>
              </a:rPr>
              <a:t> </a:t>
            </a:r>
            <a:r>
              <a:rPr spc="-10" dirty="0">
                <a:solidFill>
                  <a:srgbClr val="F09B00"/>
                </a:solidFill>
              </a:rPr>
              <a:t>Massa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6373" y="2669417"/>
            <a:ext cx="12259310" cy="6308090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4950" b="1" spc="-10" dirty="0">
                <a:solidFill>
                  <a:srgbClr val="FFFFFF"/>
                </a:solidFill>
                <a:latin typeface="Lato"/>
                <a:cs typeface="Lato"/>
              </a:rPr>
              <a:t>Características:</a:t>
            </a:r>
            <a:endParaRPr sz="4950">
              <a:latin typeface="Lato"/>
              <a:cs typeface="Lato"/>
            </a:endParaRPr>
          </a:p>
          <a:p>
            <a:pPr marL="1068705" marR="2214245" indent="-377825">
              <a:lnSpc>
                <a:spcPct val="100000"/>
              </a:lnSpc>
              <a:spcBef>
                <a:spcPts val="1975"/>
              </a:spcBef>
              <a:buChar char="•"/>
              <a:tabLst>
                <a:tab pos="1069975" algn="l"/>
              </a:tabLst>
            </a:pP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Alta</a:t>
            </a:r>
            <a:r>
              <a:rPr sz="4950" spc="-1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20" dirty="0">
                <a:solidFill>
                  <a:srgbClr val="FFFFFF"/>
                </a:solidFill>
                <a:latin typeface="Lato"/>
                <a:cs typeface="Lato"/>
              </a:rPr>
              <a:t>concentração</a:t>
            </a:r>
            <a:r>
              <a:rPr sz="4950" spc="-1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4950" spc="-1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turistas</a:t>
            </a:r>
            <a:r>
              <a:rPr sz="4950" spc="-12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25" dirty="0">
                <a:solidFill>
                  <a:srgbClr val="FFFFFF"/>
                </a:solidFill>
                <a:latin typeface="Lato"/>
                <a:cs typeface="Lato"/>
              </a:rPr>
              <a:t>em 	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destinos</a:t>
            </a:r>
            <a:r>
              <a:rPr sz="4950" spc="-19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populares.</a:t>
            </a:r>
            <a:endParaRPr sz="4950">
              <a:latin typeface="Lato"/>
              <a:cs typeface="Lato"/>
            </a:endParaRPr>
          </a:p>
          <a:p>
            <a:pPr marL="1068705" marR="5080" indent="-377825">
              <a:lnSpc>
                <a:spcPct val="100000"/>
              </a:lnSpc>
              <a:spcBef>
                <a:spcPts val="1970"/>
              </a:spcBef>
              <a:buChar char="•"/>
              <a:tabLst>
                <a:tab pos="1069975" algn="l"/>
              </a:tabLst>
            </a:pPr>
            <a:r>
              <a:rPr sz="4950" spc="-25" dirty="0">
                <a:solidFill>
                  <a:srgbClr val="FFFFFF"/>
                </a:solidFill>
                <a:latin typeface="Lato"/>
                <a:cs typeface="Lato"/>
              </a:rPr>
              <a:t>Infraestrutura</a:t>
            </a:r>
            <a:r>
              <a:rPr sz="4950" spc="-1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desenvolvida</a:t>
            </a:r>
            <a:r>
              <a:rPr sz="4950" spc="-1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20" dirty="0">
                <a:solidFill>
                  <a:srgbClr val="FFFFFF"/>
                </a:solidFill>
                <a:latin typeface="Lato"/>
                <a:cs typeface="Lato"/>
              </a:rPr>
              <a:t>para 	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acomodar</a:t>
            </a:r>
            <a:r>
              <a:rPr sz="4950" spc="-1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grandes</a:t>
            </a:r>
            <a:r>
              <a:rPr sz="4950" spc="-1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volumes</a:t>
            </a:r>
            <a:r>
              <a:rPr sz="4950" spc="-1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sz="4950" spc="-16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visitantes.</a:t>
            </a:r>
            <a:endParaRPr sz="4950">
              <a:latin typeface="Lato"/>
              <a:cs typeface="Lato"/>
            </a:endParaRPr>
          </a:p>
          <a:p>
            <a:pPr marL="1068705" marR="100330" indent="-377825">
              <a:lnSpc>
                <a:spcPct val="100000"/>
              </a:lnSpc>
              <a:spcBef>
                <a:spcPts val="1970"/>
              </a:spcBef>
              <a:buChar char="•"/>
              <a:tabLst>
                <a:tab pos="1069975" algn="l"/>
              </a:tabLst>
            </a:pP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Foco</a:t>
            </a:r>
            <a:r>
              <a:rPr sz="4950" spc="-1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em</a:t>
            </a:r>
            <a:r>
              <a:rPr sz="4950" spc="-1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atrações</a:t>
            </a:r>
            <a:r>
              <a:rPr sz="4950" spc="-1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turísticas</a:t>
            </a:r>
            <a:r>
              <a:rPr sz="4950" spc="-1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conhecidas</a:t>
            </a:r>
            <a:r>
              <a:rPr sz="4950" spc="-17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50" dirty="0">
                <a:solidFill>
                  <a:srgbClr val="FFFFFF"/>
                </a:solidFill>
                <a:latin typeface="Lato"/>
                <a:cs typeface="Lato"/>
              </a:rPr>
              <a:t>e 	</a:t>
            </a:r>
            <a:r>
              <a:rPr sz="4950" dirty="0">
                <a:solidFill>
                  <a:srgbClr val="FFFFFF"/>
                </a:solidFill>
                <a:latin typeface="Lato"/>
                <a:cs typeface="Lato"/>
              </a:rPr>
              <a:t>atividades</a:t>
            </a:r>
            <a:r>
              <a:rPr sz="4950" spc="-229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4950" spc="-10" dirty="0">
                <a:solidFill>
                  <a:srgbClr val="FFFFFF"/>
                </a:solidFill>
                <a:latin typeface="Lato"/>
                <a:cs typeface="Lato"/>
              </a:rPr>
              <a:t>recreativas.</a:t>
            </a:r>
            <a:endParaRPr sz="4950">
              <a:latin typeface="Lato"/>
              <a:cs typeface="La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8238" y="0"/>
            <a:ext cx="7695862" cy="89835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348628"/>
            <a:ext cx="4677901" cy="79599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3521" y="3017070"/>
            <a:ext cx="15257144" cy="998855"/>
          </a:xfrm>
          <a:custGeom>
            <a:avLst/>
            <a:gdLst/>
            <a:ahLst/>
            <a:cxnLst/>
            <a:rect l="l" t="t" r="r" b="b"/>
            <a:pathLst>
              <a:path w="15257144" h="998854">
                <a:moveTo>
                  <a:pt x="15256844" y="0"/>
                </a:moveTo>
                <a:lnTo>
                  <a:pt x="0" y="0"/>
                </a:lnTo>
                <a:lnTo>
                  <a:pt x="0" y="998514"/>
                </a:lnTo>
                <a:lnTo>
                  <a:pt x="15256844" y="998514"/>
                </a:lnTo>
                <a:lnTo>
                  <a:pt x="15256844" y="0"/>
                </a:lnTo>
                <a:close/>
              </a:path>
            </a:pathLst>
          </a:custGeom>
          <a:solidFill>
            <a:srgbClr val="007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4097" rIns="0" bIns="0" rtlCol="0">
            <a:spAutoFit/>
          </a:bodyPr>
          <a:lstStyle/>
          <a:p>
            <a:pPr marL="671830">
              <a:lnSpc>
                <a:spcPct val="100000"/>
              </a:lnSpc>
              <a:spcBef>
                <a:spcPts val="135"/>
              </a:spcBef>
            </a:pPr>
            <a:r>
              <a:rPr spc="-40" dirty="0">
                <a:solidFill>
                  <a:srgbClr val="F09B00"/>
                </a:solidFill>
              </a:rPr>
              <a:t>Turismo</a:t>
            </a:r>
            <a:r>
              <a:rPr spc="-114" dirty="0">
                <a:solidFill>
                  <a:srgbClr val="F09B00"/>
                </a:solidFill>
              </a:rPr>
              <a:t> </a:t>
            </a:r>
            <a:r>
              <a:rPr dirty="0">
                <a:solidFill>
                  <a:srgbClr val="F09B00"/>
                </a:solidFill>
              </a:rPr>
              <a:t>de</a:t>
            </a:r>
            <a:r>
              <a:rPr spc="-110" dirty="0">
                <a:solidFill>
                  <a:srgbClr val="F09B00"/>
                </a:solidFill>
              </a:rPr>
              <a:t> </a:t>
            </a:r>
            <a:r>
              <a:rPr spc="-10" dirty="0">
                <a:solidFill>
                  <a:srgbClr val="F09B00"/>
                </a:solidFill>
              </a:rPr>
              <a:t>Massa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30334" y="0"/>
            <a:ext cx="7073764" cy="815250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86891"/>
            <a:ext cx="3667799" cy="5221665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638663" y="3011834"/>
          <a:ext cx="15255875" cy="5584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9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6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4094">
                <a:tc>
                  <a:txBody>
                    <a:bodyPr/>
                    <a:lstStyle/>
                    <a:p>
                      <a:pPr marL="59118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4950" b="1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Impactos</a:t>
                      </a:r>
                      <a:r>
                        <a:rPr sz="4950" b="1" spc="-1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b="1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positivos:</a:t>
                      </a:r>
                      <a:endParaRPr sz="4950">
                        <a:latin typeface="Lato"/>
                        <a:cs typeface="Lato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7BA"/>
                    </a:solidFill>
                  </a:tcPr>
                </a:tc>
                <a:tc>
                  <a:txBody>
                    <a:bodyPr/>
                    <a:lstStyle/>
                    <a:p>
                      <a:pPr marL="61722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4950" b="1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Desafios:</a:t>
                      </a:r>
                      <a:endParaRPr sz="4950">
                        <a:latin typeface="Lato"/>
                        <a:cs typeface="Lato"/>
                      </a:endParaRPr>
                    </a:p>
                  </a:txBody>
                  <a:tcPr marL="0" marR="0" marT="1581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095">
                <a:tc>
                  <a:txBody>
                    <a:bodyPr/>
                    <a:lstStyle/>
                    <a:p>
                      <a:pPr marL="1171575" indent="-496570">
                        <a:lnSpc>
                          <a:spcPct val="100000"/>
                        </a:lnSpc>
                        <a:spcBef>
                          <a:spcPts val="1175"/>
                        </a:spcBef>
                        <a:buChar char="•"/>
                        <a:tabLst>
                          <a:tab pos="1171575" algn="l"/>
                        </a:tabLst>
                      </a:pP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geração</a:t>
                      </a:r>
                      <a:r>
                        <a:rPr sz="4950" spc="-13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de</a:t>
                      </a:r>
                      <a:r>
                        <a:rPr sz="4950" spc="-13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empregos</a:t>
                      </a:r>
                      <a:endParaRPr sz="4950">
                        <a:latin typeface="Lato"/>
                        <a:cs typeface="Lato"/>
                      </a:endParaRPr>
                    </a:p>
                    <a:p>
                      <a:pPr marL="1051560" marR="1563370" indent="-377190">
                        <a:lnSpc>
                          <a:spcPct val="100000"/>
                        </a:lnSpc>
                        <a:spcBef>
                          <a:spcPts val="1975"/>
                        </a:spcBef>
                        <a:buChar char="•"/>
                        <a:tabLst>
                          <a:tab pos="1051560" algn="l"/>
                          <a:tab pos="1170940" algn="l"/>
                        </a:tabLst>
                      </a:pPr>
                      <a:r>
                        <a:rPr sz="495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	</a:t>
                      </a:r>
                      <a:r>
                        <a:rPr sz="4950" spc="-2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desenvolvimento </a:t>
                      </a: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econômico</a:t>
                      </a:r>
                      <a:r>
                        <a:rPr sz="4950" spc="-15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local.</a:t>
                      </a:r>
                      <a:endParaRPr sz="4950">
                        <a:latin typeface="Lato"/>
                        <a:cs typeface="Lato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6655" indent="-496570">
                        <a:lnSpc>
                          <a:spcPct val="100000"/>
                        </a:lnSpc>
                        <a:spcBef>
                          <a:spcPts val="1175"/>
                        </a:spcBef>
                        <a:buChar char="•"/>
                        <a:tabLst>
                          <a:tab pos="1176655" algn="l"/>
                        </a:tabLst>
                      </a:pPr>
                      <a:r>
                        <a:rPr sz="4950" spc="-2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degradação</a:t>
                      </a:r>
                      <a:r>
                        <a:rPr sz="4950" spc="-15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ambiental</a:t>
                      </a:r>
                      <a:endParaRPr sz="4950">
                        <a:latin typeface="Lato"/>
                        <a:cs typeface="Lato"/>
                      </a:endParaRPr>
                    </a:p>
                    <a:p>
                      <a:pPr marL="1057275" marR="2757170" indent="-377190">
                        <a:lnSpc>
                          <a:spcPct val="100000"/>
                        </a:lnSpc>
                        <a:spcBef>
                          <a:spcPts val="1975"/>
                        </a:spcBef>
                        <a:buChar char="•"/>
                        <a:tabLst>
                          <a:tab pos="1057275" algn="l"/>
                          <a:tab pos="1176655" algn="l"/>
                        </a:tabLst>
                      </a:pPr>
                      <a:r>
                        <a:rPr sz="495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	</a:t>
                      </a: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sobrecarga</a:t>
                      </a:r>
                      <a:r>
                        <a:rPr sz="4950" spc="-15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spc="-2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de </a:t>
                      </a: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infraestrutura</a:t>
                      </a:r>
                      <a:endParaRPr sz="4950">
                        <a:latin typeface="Lato"/>
                        <a:cs typeface="Lato"/>
                      </a:endParaRPr>
                    </a:p>
                    <a:p>
                      <a:pPr marL="1057275" marR="317500" indent="-377190">
                        <a:lnSpc>
                          <a:spcPct val="100000"/>
                        </a:lnSpc>
                        <a:spcBef>
                          <a:spcPts val="1970"/>
                        </a:spcBef>
                        <a:buChar char="•"/>
                        <a:tabLst>
                          <a:tab pos="1057275" algn="l"/>
                          <a:tab pos="1176655" algn="l"/>
                        </a:tabLst>
                      </a:pPr>
                      <a:r>
                        <a:rPr sz="495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	perda</a:t>
                      </a:r>
                      <a:r>
                        <a:rPr sz="4950" spc="-9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de</a:t>
                      </a:r>
                      <a:r>
                        <a:rPr sz="4950" spc="-95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 </a:t>
                      </a:r>
                      <a:r>
                        <a:rPr sz="4950" spc="-10" dirty="0">
                          <a:solidFill>
                            <a:srgbClr val="FFFFFF"/>
                          </a:solidFill>
                          <a:latin typeface="Lato"/>
                          <a:cs typeface="Lato"/>
                        </a:rPr>
                        <a:t>autenticidade cultura</a:t>
                      </a:r>
                      <a:endParaRPr sz="4950">
                        <a:latin typeface="Lato"/>
                        <a:cs typeface="Lato"/>
                      </a:endParaRPr>
                    </a:p>
                  </a:txBody>
                  <a:tcPr marL="0" marR="0" marT="1492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806</Words>
  <Application>Microsoft Office PowerPoint</Application>
  <PresentationFormat>Personalizar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Calibri</vt:lpstr>
      <vt:lpstr>Lato</vt:lpstr>
      <vt:lpstr>Lato Light</vt:lpstr>
      <vt:lpstr>Office Theme</vt:lpstr>
      <vt:lpstr>Apresentação do PowerPoint</vt:lpstr>
      <vt:lpstr>Apresentação do PowerPoint</vt:lpstr>
      <vt:lpstr>Economia Solidária e Turismo AULA 7</vt:lpstr>
      <vt:lpstr>Turismo</vt:lpstr>
      <vt:lpstr>Turismo</vt:lpstr>
      <vt:lpstr>Apresentação do PowerPoint</vt:lpstr>
      <vt:lpstr>Turismo de Massa</vt:lpstr>
      <vt:lpstr>Turismo de Massa</vt:lpstr>
      <vt:lpstr>Turismo de Massa</vt:lpstr>
      <vt:lpstr>Transição para o Turismo Sustentável</vt:lpstr>
      <vt:lpstr>Turismo Sustentável</vt:lpstr>
      <vt:lpstr>Turismo Sustentável</vt:lpstr>
      <vt:lpstr>Turismo de Base Comunitária</vt:lpstr>
      <vt:lpstr>Turismo de Base Comunitária</vt:lpstr>
      <vt:lpstr>Turismo de Base Comunitária</vt:lpstr>
      <vt:lpstr>Cadeia produtiva do turismo Como o dinheiro que se ganha com o turismo circula na comunidade</vt:lpstr>
      <vt:lpstr>Geração de trabalho e renda às comunidades locais</vt:lpstr>
      <vt:lpstr>Economia Solidária</vt:lpstr>
      <vt:lpstr>Economia Solidária &amp; Turismo de Base Comunitária</vt:lpstr>
      <vt:lpstr>Exemplos de empreendimentos de economia solidária</vt:lpstr>
      <vt:lpstr>Considerações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Rejane Mira</dc:creator>
  <cp:lastModifiedBy>Luciana Alaíde Santana</cp:lastModifiedBy>
  <cp:revision>2</cp:revision>
  <dcterms:created xsi:type="dcterms:W3CDTF">2024-10-04T19:01:04Z</dcterms:created>
  <dcterms:modified xsi:type="dcterms:W3CDTF">2025-02-04T19:32:42Z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2024-10-04T00:00:00Z</vt:filetime>
  </property>
  <property fmtid="{D5CDD505-2E9C-101B-9397-08002B2CF9AE}" pid="3" name="Creator">
    <vt:lpwstr>Adobe InDesign 19.5 (Windows)</vt:lpwstr>
  </property>
  <property fmtid="{D5CDD505-2E9C-101B-9397-08002B2CF9AE}" pid="4" name="LastSaved">
    <vt:filetime>2024-10-04T00:00:00Z</vt:filetime>
  </property>
  <property fmtid="{D5CDD505-2E9C-101B-9397-08002B2CF9AE}" pid="5" name="Producer">
    <vt:lpwstr>Adobe PDF Library 17.0</vt:lpwstr>
  </property>
</Properties>
</file>