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70" r:id="rId9"/>
    <p:sldId id="268" r:id="rId10"/>
    <p:sldId id="271" r:id="rId11"/>
    <p:sldId id="257" r:id="rId12"/>
  </p:sldIdLst>
  <p:sldSz cx="20104100" cy="11309350"/>
  <p:notesSz cx="20104100" cy="1130935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502020204030203" pitchFamily="34" charset="0"/>
      <p:bold r:id="rId18"/>
      <p:boldItalic r:id="rId19"/>
    </p:embeddedFont>
    <p:embeddedFont>
      <p:font typeface="Lato Light" panose="020F0502020204030203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2d1ul3TzIfMBgPkPbahYj6/Zk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AFD809-72F5-4C2F-B3A1-1B83FEE2EAE8}" v="1" dt="2024-12-16T10:13:29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540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30" Type="http://customschemas.google.com/relationships/presentationmetadata" Target="meta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jane Mira" userId="e7560bb74ed41b0b" providerId="LiveId" clId="{8AAFD809-72F5-4C2F-B3A1-1B83FEE2EAE8}"/>
    <pc:docChg chg="undo custSel addSld modSld">
      <pc:chgData name="Rejane Mira" userId="e7560bb74ed41b0b" providerId="LiveId" clId="{8AAFD809-72F5-4C2F-B3A1-1B83FEE2EAE8}" dt="2024-12-16T10:13:32.192" v="29" actId="207"/>
      <pc:docMkLst>
        <pc:docMk/>
      </pc:docMkLst>
      <pc:sldChg chg="modSp mod">
        <pc:chgData name="Rejane Mira" userId="e7560bb74ed41b0b" providerId="LiveId" clId="{8AAFD809-72F5-4C2F-B3A1-1B83FEE2EAE8}" dt="2024-12-16T10:11:00.885" v="19" actId="5793"/>
        <pc:sldMkLst>
          <pc:docMk/>
          <pc:sldMk cId="0" sldId="268"/>
        </pc:sldMkLst>
        <pc:spChg chg="mod">
          <ac:chgData name="Rejane Mira" userId="e7560bb74ed41b0b" providerId="LiveId" clId="{8AAFD809-72F5-4C2F-B3A1-1B83FEE2EAE8}" dt="2024-12-16T10:08:49.758" v="6" actId="1076"/>
          <ac:spMkLst>
            <pc:docMk/>
            <pc:sldMk cId="0" sldId="268"/>
            <ac:spMk id="143" creationId="{00000000-0000-0000-0000-000000000000}"/>
          </ac:spMkLst>
        </pc:spChg>
        <pc:spChg chg="mod">
          <ac:chgData name="Rejane Mira" userId="e7560bb74ed41b0b" providerId="LiveId" clId="{8AAFD809-72F5-4C2F-B3A1-1B83FEE2EAE8}" dt="2024-12-16T10:11:00.885" v="19" actId="5793"/>
          <ac:spMkLst>
            <pc:docMk/>
            <pc:sldMk cId="0" sldId="268"/>
            <ac:spMk id="144" creationId="{00000000-0000-0000-0000-000000000000}"/>
          </ac:spMkLst>
        </pc:spChg>
      </pc:sldChg>
      <pc:sldChg chg="delSp modSp add mod">
        <pc:chgData name="Rejane Mira" userId="e7560bb74ed41b0b" providerId="LiveId" clId="{8AAFD809-72F5-4C2F-B3A1-1B83FEE2EAE8}" dt="2024-12-16T10:13:32.192" v="29" actId="207"/>
        <pc:sldMkLst>
          <pc:docMk/>
          <pc:sldMk cId="367478367" sldId="271"/>
        </pc:sldMkLst>
        <pc:spChg chg="mod">
          <ac:chgData name="Rejane Mira" userId="e7560bb74ed41b0b" providerId="LiveId" clId="{8AAFD809-72F5-4C2F-B3A1-1B83FEE2EAE8}" dt="2024-12-16T10:13:32.192" v="29" actId="207"/>
          <ac:spMkLst>
            <pc:docMk/>
            <pc:sldMk cId="367478367" sldId="271"/>
            <ac:spMk id="143" creationId="{7DA5C061-0579-45F2-A82E-7C1D462B7BC7}"/>
          </ac:spMkLst>
        </pc:spChg>
        <pc:spChg chg="del">
          <ac:chgData name="Rejane Mira" userId="e7560bb74ed41b0b" providerId="LiveId" clId="{8AAFD809-72F5-4C2F-B3A1-1B83FEE2EAE8}" dt="2024-12-16T10:13:10.082" v="27" actId="478"/>
          <ac:spMkLst>
            <pc:docMk/>
            <pc:sldMk cId="367478367" sldId="271"/>
            <ac:spMk id="144" creationId="{99A87554-1E07-3509-CD39-BFE3F168D4E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>
          <a:extLst>
            <a:ext uri="{FF2B5EF4-FFF2-40B4-BE49-F238E27FC236}">
              <a16:creationId xmlns:a16="http://schemas.microsoft.com/office/drawing/2014/main" id="{E313538C-B93B-01B7-9EE5-B748B49E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58b413d5_0_53:notes">
            <a:extLst>
              <a:ext uri="{FF2B5EF4-FFF2-40B4-BE49-F238E27FC236}">
                <a16:creationId xmlns:a16="http://schemas.microsoft.com/office/drawing/2014/main" id="{E961D412-7CC7-AF34-17E3-B87BE35E8A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d658b413d5_0_53:notes">
            <a:extLst>
              <a:ext uri="{FF2B5EF4-FFF2-40B4-BE49-F238E27FC236}">
                <a16:creationId xmlns:a16="http://schemas.microsoft.com/office/drawing/2014/main" id="{65501727-E8E6-A147-7E6E-891E33B13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276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1bbfc49410_0_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g31bbfc494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658b413d5_0_7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d658b413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658b413d5_0_14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d658b413d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658b413d5_0_2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d658b413d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>
          <a:extLst>
            <a:ext uri="{FF2B5EF4-FFF2-40B4-BE49-F238E27FC236}">
              <a16:creationId xmlns:a16="http://schemas.microsoft.com/office/drawing/2014/main" id="{0F23468E-111D-2CE2-880E-E54BD9C3C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658b413d5_0_22:notes">
            <a:extLst>
              <a:ext uri="{FF2B5EF4-FFF2-40B4-BE49-F238E27FC236}">
                <a16:creationId xmlns:a16="http://schemas.microsoft.com/office/drawing/2014/main" id="{BE497A15-1B46-D816-065C-33A3A2BF4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d658b413d5_0_22:notes">
            <a:extLst>
              <a:ext uri="{FF2B5EF4-FFF2-40B4-BE49-F238E27FC236}">
                <a16:creationId xmlns:a16="http://schemas.microsoft.com/office/drawing/2014/main" id="{41BF3C14-F3D6-A837-9529-61E6891CF8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9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d658b413d5_0_53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d658b413d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14610" y="0"/>
            <a:ext cx="8889490" cy="10716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09234" y="1505154"/>
            <a:ext cx="4228465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2A4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50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9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body" idx="1"/>
          </p:nvPr>
        </p:nvSpPr>
        <p:spPr>
          <a:xfrm>
            <a:off x="3403117" y="3065730"/>
            <a:ext cx="15090140" cy="76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5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jR8L9yah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gDhyozXoE&amp;t=68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/>
          <p:nvPr/>
        </p:nvSpPr>
        <p:spPr>
          <a:xfrm>
            <a:off x="2562699" y="6641074"/>
            <a:ext cx="1238885" cy="1431925"/>
          </a:xfrm>
          <a:custGeom>
            <a:avLst/>
            <a:gdLst/>
            <a:ahLst/>
            <a:cxnLst/>
            <a:rect l="l" t="t" r="r" b="b"/>
            <a:pathLst>
              <a:path w="1238885" h="1431925" extrusionOk="0">
                <a:moveTo>
                  <a:pt x="728271" y="0"/>
                </a:moveTo>
                <a:lnTo>
                  <a:pt x="673327" y="1447"/>
                </a:lnTo>
                <a:lnTo>
                  <a:pt x="620219" y="5793"/>
                </a:lnTo>
                <a:lnTo>
                  <a:pt x="568944" y="13042"/>
                </a:lnTo>
                <a:lnTo>
                  <a:pt x="519501" y="23200"/>
                </a:lnTo>
                <a:lnTo>
                  <a:pt x="471888" y="36271"/>
                </a:lnTo>
                <a:lnTo>
                  <a:pt x="426102" y="52260"/>
                </a:lnTo>
                <a:lnTo>
                  <a:pt x="373857" y="74890"/>
                </a:lnTo>
                <a:lnTo>
                  <a:pt x="324831" y="100928"/>
                </a:lnTo>
                <a:lnTo>
                  <a:pt x="279026" y="130371"/>
                </a:lnTo>
                <a:lnTo>
                  <a:pt x="236446" y="163219"/>
                </a:lnTo>
                <a:lnTo>
                  <a:pt x="197093" y="199470"/>
                </a:lnTo>
                <a:lnTo>
                  <a:pt x="161035" y="238908"/>
                </a:lnTo>
                <a:lnTo>
                  <a:pt x="128418" y="281290"/>
                </a:lnTo>
                <a:lnTo>
                  <a:pt x="99248" y="326615"/>
                </a:lnTo>
                <a:lnTo>
                  <a:pt x="73532" y="374882"/>
                </a:lnTo>
                <a:lnTo>
                  <a:pt x="51275" y="426091"/>
                </a:lnTo>
                <a:lnTo>
                  <a:pt x="35614" y="470723"/>
                </a:lnTo>
                <a:lnTo>
                  <a:pt x="22797" y="516807"/>
                </a:lnTo>
                <a:lnTo>
                  <a:pt x="12825" y="564346"/>
                </a:lnTo>
                <a:lnTo>
                  <a:pt x="5701" y="613339"/>
                </a:lnTo>
                <a:lnTo>
                  <a:pt x="1425" y="663785"/>
                </a:lnTo>
                <a:lnTo>
                  <a:pt x="0" y="715685"/>
                </a:lnTo>
                <a:lnTo>
                  <a:pt x="1462" y="766988"/>
                </a:lnTo>
                <a:lnTo>
                  <a:pt x="5851" y="816943"/>
                </a:lnTo>
                <a:lnTo>
                  <a:pt x="13172" y="865552"/>
                </a:lnTo>
                <a:lnTo>
                  <a:pt x="23428" y="912815"/>
                </a:lnTo>
                <a:lnTo>
                  <a:pt x="36623" y="958734"/>
                </a:lnTo>
                <a:lnTo>
                  <a:pt x="52762" y="1003309"/>
                </a:lnTo>
                <a:lnTo>
                  <a:pt x="75511" y="1054518"/>
                </a:lnTo>
                <a:lnTo>
                  <a:pt x="101560" y="1102786"/>
                </a:lnTo>
                <a:lnTo>
                  <a:pt x="130905" y="1148111"/>
                </a:lnTo>
                <a:lnTo>
                  <a:pt x="163543" y="1190493"/>
                </a:lnTo>
                <a:lnTo>
                  <a:pt x="199470" y="1229931"/>
                </a:lnTo>
                <a:lnTo>
                  <a:pt x="238437" y="1266223"/>
                </a:lnTo>
                <a:lnTo>
                  <a:pt x="280197" y="1299192"/>
                </a:lnTo>
                <a:lnTo>
                  <a:pt x="324751" y="1328835"/>
                </a:lnTo>
                <a:lnTo>
                  <a:pt x="372098" y="1355147"/>
                </a:lnTo>
                <a:lnTo>
                  <a:pt x="422238" y="1378125"/>
                </a:lnTo>
                <a:lnTo>
                  <a:pt x="465832" y="1394389"/>
                </a:lnTo>
                <a:lnTo>
                  <a:pt x="510774" y="1407704"/>
                </a:lnTo>
                <a:lnTo>
                  <a:pt x="557064" y="1418066"/>
                </a:lnTo>
                <a:lnTo>
                  <a:pt x="604703" y="1425472"/>
                </a:lnTo>
                <a:lnTo>
                  <a:pt x="653692" y="1429918"/>
                </a:lnTo>
                <a:lnTo>
                  <a:pt x="704030" y="1431401"/>
                </a:lnTo>
                <a:lnTo>
                  <a:pt x="746403" y="1430816"/>
                </a:lnTo>
                <a:lnTo>
                  <a:pt x="787333" y="1429071"/>
                </a:lnTo>
                <a:lnTo>
                  <a:pt x="826812" y="1426180"/>
                </a:lnTo>
                <a:lnTo>
                  <a:pt x="864832" y="1422155"/>
                </a:lnTo>
                <a:lnTo>
                  <a:pt x="937102" y="1410663"/>
                </a:lnTo>
                <a:lnTo>
                  <a:pt x="1004786" y="1394585"/>
                </a:lnTo>
                <a:lnTo>
                  <a:pt x="1068183" y="1373634"/>
                </a:lnTo>
                <a:lnTo>
                  <a:pt x="1127756" y="1347602"/>
                </a:lnTo>
                <a:lnTo>
                  <a:pt x="1184274" y="1316488"/>
                </a:lnTo>
                <a:lnTo>
                  <a:pt x="1238663" y="1280285"/>
                </a:lnTo>
                <a:lnTo>
                  <a:pt x="1238663" y="713716"/>
                </a:lnTo>
                <a:lnTo>
                  <a:pt x="772824" y="713716"/>
                </a:lnTo>
                <a:lnTo>
                  <a:pt x="772824" y="860916"/>
                </a:lnTo>
                <a:lnTo>
                  <a:pt x="795248" y="901469"/>
                </a:lnTo>
                <a:lnTo>
                  <a:pt x="1002356" y="909385"/>
                </a:lnTo>
                <a:lnTo>
                  <a:pt x="1002356" y="1164100"/>
                </a:lnTo>
                <a:lnTo>
                  <a:pt x="941704" y="1189147"/>
                </a:lnTo>
                <a:lnTo>
                  <a:pt x="877910" y="1208162"/>
                </a:lnTo>
                <a:lnTo>
                  <a:pt x="806826" y="1220125"/>
                </a:lnTo>
                <a:lnTo>
                  <a:pt x="767033" y="1223113"/>
                </a:lnTo>
                <a:lnTo>
                  <a:pt x="724417" y="1224109"/>
                </a:lnTo>
                <a:lnTo>
                  <a:pt x="675496" y="1221966"/>
                </a:lnTo>
                <a:lnTo>
                  <a:pt x="628526" y="1215531"/>
                </a:lnTo>
                <a:lnTo>
                  <a:pt x="583498" y="1204796"/>
                </a:lnTo>
                <a:lnTo>
                  <a:pt x="540402" y="1189754"/>
                </a:lnTo>
                <a:lnTo>
                  <a:pt x="499707" y="1170654"/>
                </a:lnTo>
                <a:lnTo>
                  <a:pt x="461932" y="1147749"/>
                </a:lnTo>
                <a:lnTo>
                  <a:pt x="427076" y="1121032"/>
                </a:lnTo>
                <a:lnTo>
                  <a:pt x="395139" y="1090500"/>
                </a:lnTo>
                <a:lnTo>
                  <a:pt x="366297" y="1056209"/>
                </a:lnTo>
                <a:lnTo>
                  <a:pt x="340861" y="1018213"/>
                </a:lnTo>
                <a:lnTo>
                  <a:pt x="318821" y="976533"/>
                </a:lnTo>
                <a:lnTo>
                  <a:pt x="300168" y="931186"/>
                </a:lnTo>
                <a:lnTo>
                  <a:pt x="285355" y="882297"/>
                </a:lnTo>
                <a:lnTo>
                  <a:pt x="274776" y="830079"/>
                </a:lnTo>
                <a:lnTo>
                  <a:pt x="268431" y="774539"/>
                </a:lnTo>
                <a:lnTo>
                  <a:pt x="266316" y="715685"/>
                </a:lnTo>
                <a:lnTo>
                  <a:pt x="268316" y="660831"/>
                </a:lnTo>
                <a:lnTo>
                  <a:pt x="274311" y="608641"/>
                </a:lnTo>
                <a:lnTo>
                  <a:pt x="284295" y="559120"/>
                </a:lnTo>
                <a:lnTo>
                  <a:pt x="298263" y="512277"/>
                </a:lnTo>
                <a:lnTo>
                  <a:pt x="315921" y="468417"/>
                </a:lnTo>
                <a:lnTo>
                  <a:pt x="336980" y="427808"/>
                </a:lnTo>
                <a:lnTo>
                  <a:pt x="361442" y="390451"/>
                </a:lnTo>
                <a:lnTo>
                  <a:pt x="389307" y="356345"/>
                </a:lnTo>
                <a:lnTo>
                  <a:pt x="420370" y="325808"/>
                </a:lnTo>
                <a:lnTo>
                  <a:pt x="454539" y="299000"/>
                </a:lnTo>
                <a:lnTo>
                  <a:pt x="491801" y="275935"/>
                </a:lnTo>
                <a:lnTo>
                  <a:pt x="532140" y="256630"/>
                </a:lnTo>
                <a:lnTo>
                  <a:pt x="575261" y="241376"/>
                </a:lnTo>
                <a:lnTo>
                  <a:pt x="620873" y="230479"/>
                </a:lnTo>
                <a:lnTo>
                  <a:pt x="668971" y="223942"/>
                </a:lnTo>
                <a:lnTo>
                  <a:pt x="719548" y="221762"/>
                </a:lnTo>
                <a:lnTo>
                  <a:pt x="750583" y="222305"/>
                </a:lnTo>
                <a:lnTo>
                  <a:pt x="807001" y="226661"/>
                </a:lnTo>
                <a:lnTo>
                  <a:pt x="856245" y="235129"/>
                </a:lnTo>
                <a:lnTo>
                  <a:pt x="900290" y="246275"/>
                </a:lnTo>
                <a:lnTo>
                  <a:pt x="939676" y="259830"/>
                </a:lnTo>
                <a:lnTo>
                  <a:pt x="975506" y="275813"/>
                </a:lnTo>
                <a:lnTo>
                  <a:pt x="1040033" y="312321"/>
                </a:lnTo>
                <a:lnTo>
                  <a:pt x="1055632" y="321539"/>
                </a:lnTo>
                <a:lnTo>
                  <a:pt x="1067660" y="328291"/>
                </a:lnTo>
                <a:lnTo>
                  <a:pt x="1079575" y="333118"/>
                </a:lnTo>
                <a:lnTo>
                  <a:pt x="1091382" y="336017"/>
                </a:lnTo>
                <a:lnTo>
                  <a:pt x="1103086" y="336984"/>
                </a:lnTo>
                <a:lnTo>
                  <a:pt x="1120558" y="334745"/>
                </a:lnTo>
                <a:lnTo>
                  <a:pt x="1136229" y="328026"/>
                </a:lnTo>
                <a:lnTo>
                  <a:pt x="1150090" y="316823"/>
                </a:lnTo>
                <a:lnTo>
                  <a:pt x="1162132" y="301132"/>
                </a:lnTo>
                <a:lnTo>
                  <a:pt x="1237711" y="183031"/>
                </a:lnTo>
                <a:lnTo>
                  <a:pt x="1201297" y="151705"/>
                </a:lnTo>
                <a:lnTo>
                  <a:pt x="1161838" y="122820"/>
                </a:lnTo>
                <a:lnTo>
                  <a:pt x="1119325" y="96378"/>
                </a:lnTo>
                <a:lnTo>
                  <a:pt x="1073752" y="72386"/>
                </a:lnTo>
                <a:lnTo>
                  <a:pt x="1025110" y="50846"/>
                </a:lnTo>
                <a:lnTo>
                  <a:pt x="982016" y="35304"/>
                </a:lnTo>
                <a:lnTo>
                  <a:pt x="936368" y="22590"/>
                </a:lnTo>
                <a:lnTo>
                  <a:pt x="888167" y="12705"/>
                </a:lnTo>
                <a:lnTo>
                  <a:pt x="837416" y="5645"/>
                </a:lnTo>
                <a:lnTo>
                  <a:pt x="784117" y="1411"/>
                </a:lnTo>
                <a:lnTo>
                  <a:pt x="728271" y="0"/>
                </a:lnTo>
                <a:close/>
              </a:path>
            </a:pathLst>
          </a:custGeom>
          <a:solidFill>
            <a:srgbClr val="00B47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1"/>
          <p:cNvGrpSpPr/>
          <p:nvPr/>
        </p:nvGrpSpPr>
        <p:grpSpPr>
          <a:xfrm>
            <a:off x="2716765" y="1037855"/>
            <a:ext cx="14824447" cy="9232889"/>
            <a:chOff x="2716765" y="1037855"/>
            <a:chExt cx="14824447" cy="9232889"/>
          </a:xfrm>
        </p:grpSpPr>
        <p:sp>
          <p:nvSpPr>
            <p:cNvPr id="48" name="Google Shape;48;p1"/>
            <p:cNvSpPr/>
            <p:nvPr/>
          </p:nvSpPr>
          <p:spPr>
            <a:xfrm>
              <a:off x="3887482" y="6656152"/>
              <a:ext cx="883285" cy="1400810"/>
            </a:xfrm>
            <a:custGeom>
              <a:avLst/>
              <a:gdLst/>
              <a:ahLst/>
              <a:cxnLst/>
              <a:rect l="l" t="t" r="r" b="b"/>
              <a:pathLst>
                <a:path w="883285" h="1400809" extrusionOk="0">
                  <a:moveTo>
                    <a:pt x="883285" y="0"/>
                  </a:moveTo>
                  <a:lnTo>
                    <a:pt x="0" y="0"/>
                  </a:lnTo>
                  <a:lnTo>
                    <a:pt x="0" y="208280"/>
                  </a:lnTo>
                  <a:lnTo>
                    <a:pt x="0" y="595630"/>
                  </a:lnTo>
                  <a:lnTo>
                    <a:pt x="0" y="796290"/>
                  </a:lnTo>
                  <a:lnTo>
                    <a:pt x="0" y="1192530"/>
                  </a:lnTo>
                  <a:lnTo>
                    <a:pt x="0" y="1400810"/>
                  </a:lnTo>
                  <a:lnTo>
                    <a:pt x="883285" y="1400810"/>
                  </a:lnTo>
                  <a:lnTo>
                    <a:pt x="883285" y="1192530"/>
                  </a:lnTo>
                  <a:lnTo>
                    <a:pt x="262483" y="1192530"/>
                  </a:lnTo>
                  <a:lnTo>
                    <a:pt x="262483" y="796290"/>
                  </a:lnTo>
                  <a:lnTo>
                    <a:pt x="751547" y="796290"/>
                  </a:lnTo>
                  <a:lnTo>
                    <a:pt x="751547" y="595630"/>
                  </a:lnTo>
                  <a:lnTo>
                    <a:pt x="262483" y="595630"/>
                  </a:lnTo>
                  <a:lnTo>
                    <a:pt x="262483" y="208280"/>
                  </a:lnTo>
                  <a:lnTo>
                    <a:pt x="883285" y="208280"/>
                  </a:lnTo>
                  <a:lnTo>
                    <a:pt x="883285" y="0"/>
                  </a:lnTo>
                  <a:close/>
                </a:path>
              </a:pathLst>
            </a:custGeom>
            <a:solidFill>
              <a:srgbClr val="00B47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" name="Google Shape;49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16765" y="1037855"/>
              <a:ext cx="14824447" cy="92328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>
          <a:extLst>
            <a:ext uri="{FF2B5EF4-FFF2-40B4-BE49-F238E27FC236}">
              <a16:creationId xmlns:a16="http://schemas.microsoft.com/office/drawing/2014/main" id="{0C095A23-8C75-9AC6-C0EE-A147316B0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658b413d5_0_53">
            <a:extLst>
              <a:ext uri="{FF2B5EF4-FFF2-40B4-BE49-F238E27FC236}">
                <a16:creationId xmlns:a16="http://schemas.microsoft.com/office/drawing/2014/main" id="{7DA5C061-0579-45F2-A82E-7C1D462B7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21010" y="4174550"/>
            <a:ext cx="12368670" cy="162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5800" b="0" dirty="0">
                <a:solidFill>
                  <a:srgbClr val="FFC000"/>
                </a:solidFill>
                <a:latin typeface="Lato Black"/>
                <a:ea typeface="Lato Black"/>
                <a:cs typeface="La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 e turismo: uma relação direta </a:t>
            </a:r>
            <a:br>
              <a:rPr lang="pt-BR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 </a:t>
            </a:r>
            <a:endParaRPr lang="en-US"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45" name="Google Shape;145;g2d658b413d5_0_53">
            <a:extLst>
              <a:ext uri="{FF2B5EF4-FFF2-40B4-BE49-F238E27FC236}">
                <a16:creationId xmlns:a16="http://schemas.microsoft.com/office/drawing/2014/main" id="{470F66BC-E572-FFF6-692B-B4AC541302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d658b413d5_0_53">
            <a:extLst>
              <a:ext uri="{FF2B5EF4-FFF2-40B4-BE49-F238E27FC236}">
                <a16:creationId xmlns:a16="http://schemas.microsoft.com/office/drawing/2014/main" id="{367125DD-9FEC-DF21-0871-C9BD9F65C6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7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"/>
          <p:cNvGrpSpPr/>
          <p:nvPr/>
        </p:nvGrpSpPr>
        <p:grpSpPr>
          <a:xfrm>
            <a:off x="0" y="0"/>
            <a:ext cx="20104099" cy="10931603"/>
            <a:chOff x="0" y="0"/>
            <a:chExt cx="20104099" cy="10931603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0104099" cy="4619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8554" y="2921376"/>
              <a:ext cx="18886987" cy="80102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15985"/>
            <a:ext cx="4156448" cy="9892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08238" y="0"/>
            <a:ext cx="7695861" cy="898350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"/>
          <p:cNvSpPr txBox="1"/>
          <p:nvPr/>
        </p:nvSpPr>
        <p:spPr>
          <a:xfrm>
            <a:off x="4156449" y="4247050"/>
            <a:ext cx="11696100" cy="3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750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Nosso</a:t>
            </a:r>
            <a:r>
              <a:rPr lang="en-US" sz="1425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250" dirty="0" err="1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lugar</a:t>
            </a:r>
            <a:endParaRPr sz="14250" dirty="0">
              <a:latin typeface="Lato Light"/>
              <a:ea typeface="Lato Light"/>
              <a:cs typeface="Lato Light"/>
              <a:sym typeface="Lato Light"/>
            </a:endParaRPr>
          </a:p>
          <a:p>
            <a:pPr marL="2540" lvl="0" indent="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None/>
            </a:pPr>
            <a:r>
              <a:rPr lang="en-US" sz="49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AULA 7</a:t>
            </a:r>
            <a:endParaRPr sz="495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bbfc49410_0_1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/>
            <a:r>
              <a:rPr lang="pt-BR" dirty="0">
                <a:solidFill>
                  <a:srgbClr val="F09B00"/>
                </a:solidFill>
              </a:rPr>
              <a:t>Paisagem</a:t>
            </a:r>
            <a:endParaRPr dirty="0">
              <a:solidFill>
                <a:srgbClr val="F09B00"/>
              </a:solidFill>
            </a:endParaRPr>
          </a:p>
        </p:txBody>
      </p:sp>
      <p:sp>
        <p:nvSpPr>
          <p:cNvPr id="69" name="Google Shape;69;g31bbfc49410_0_1"/>
          <p:cNvSpPr txBox="1"/>
          <p:nvPr/>
        </p:nvSpPr>
        <p:spPr>
          <a:xfrm>
            <a:off x="3523129" y="2934974"/>
            <a:ext cx="14885171" cy="538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uma categoria de análise da Geografia que nos auxilia no estudo e compreensão do espaço a partir de um recorte específico. </a:t>
            </a:r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</a:pPr>
            <a:endParaRPr lang="pt-BR" sz="45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Ela é definida como tudo aquilo que nós podemos identificar e interpretar por meio dos nossos sentidos (visão, audição, olfato, tato e paladar) em um determinado lugar.</a:t>
            </a:r>
          </a:p>
        </p:txBody>
      </p:sp>
      <p:pic>
        <p:nvPicPr>
          <p:cNvPr id="70" name="Google Shape;70;g31bbfc49410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31bbfc494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1F8B52C-6C41-058A-9542-9D6CD53D6424}"/>
              </a:ext>
            </a:extLst>
          </p:cNvPr>
          <p:cNvSpPr txBox="1"/>
          <p:nvPr/>
        </p:nvSpPr>
        <p:spPr>
          <a:xfrm>
            <a:off x="10600690" y="8551154"/>
            <a:ext cx="8708390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800" b="1" i="1" dirty="0">
                <a:solidFill>
                  <a:schemeClr val="bg1"/>
                </a:solidFill>
              </a:rPr>
              <a:t>"</a:t>
            </a:r>
            <a:r>
              <a:rPr lang="pt-BR" sz="2800" b="1" i="1" dirty="0">
                <a:solidFill>
                  <a:schemeClr val="tx1"/>
                </a:solidFill>
              </a:rPr>
              <a:t>Paisagem é o conjunto de formas que, num dado momento, exprimem as heranças que representam as sucessivas relações localizadas entre o homem e a natureza". </a:t>
            </a:r>
          </a:p>
          <a:p>
            <a:pPr lvl="8" algn="r"/>
            <a:r>
              <a:rPr lang="pt-BR" sz="2800" b="1" i="1" dirty="0">
                <a:solidFill>
                  <a:schemeClr val="tx1"/>
                </a:solidFill>
              </a:rPr>
              <a:t>Milton Santos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1809234" y="1505154"/>
            <a:ext cx="10750500" cy="94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057275" lvl="0" indent="0"/>
            <a:r>
              <a:rPr lang="pt-BR" dirty="0">
                <a:solidFill>
                  <a:srgbClr val="F09B00"/>
                </a:solidFill>
              </a:rPr>
              <a:t>Paisagem e Identidade</a:t>
            </a:r>
            <a:endParaRPr dirty="0">
              <a:solidFill>
                <a:srgbClr val="F09B00"/>
              </a:solidFill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3931141" y="3113430"/>
            <a:ext cx="13730400" cy="671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indent="-51435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Debater como a paisagem contribui para a identidade local e o sentimento de pertencimento.</a:t>
            </a:r>
          </a:p>
          <a:p>
            <a:pPr marL="457200" indent="-51435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Resgatar histórias e memórias da comunidade relacionadas à paisagem local</a:t>
            </a:r>
          </a:p>
          <a:p>
            <a:pPr marL="457200" indent="-51435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As paisagens podem ser classificadas como naturais ou culturais/antrópicas:</a:t>
            </a:r>
          </a:p>
          <a:p>
            <a:pPr marL="571500" lvl="3" indent="-571500">
              <a:spcBef>
                <a:spcPts val="75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3600" b="1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Paisagens naturais</a:t>
            </a:r>
            <a:r>
              <a:rPr lang="pt-BR" sz="36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 São aquelas que passaram por pouca ou nenhuma interferência do ser humano.</a:t>
            </a:r>
          </a:p>
          <a:p>
            <a:pPr marL="571500" lvl="3" indent="-571500">
              <a:spcBef>
                <a:spcPts val="75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3600" b="1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Paisagens culturais/antrópicas</a:t>
            </a:r>
            <a:r>
              <a:rPr lang="pt-BR" sz="3600" b="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 São as que passaram por alterações decorrentes da atividade humana</a:t>
            </a:r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05579" y="4376472"/>
            <a:ext cx="4677901" cy="795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658b413d5_0_7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946380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Paisagem e Potencialidades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g2d658b413d5_0_7"/>
          <p:cNvSpPr txBox="1"/>
          <p:nvPr/>
        </p:nvSpPr>
        <p:spPr>
          <a:xfrm>
            <a:off x="3793980" y="3211328"/>
            <a:ext cx="13730400" cy="263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indent="-51435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4500"/>
              <a:buFont typeface="Lato"/>
              <a:buChar char="●"/>
            </a:pPr>
            <a:r>
              <a:rPr lang="pt-BR" sz="45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Identificar os elementos da paisagem local com potencial para o desenvolvimento do ecoturismo (belezas naturais,  patrimônio cultural,  gastronomia, artesanato, etc.)</a:t>
            </a:r>
          </a:p>
        </p:txBody>
      </p:sp>
      <p:pic>
        <p:nvPicPr>
          <p:cNvPr id="93" name="Google Shape;93;g2d658b413d5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658b413d5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658b413d5_0_14"/>
          <p:cNvSpPr txBox="1">
            <a:spLocks noGrp="1"/>
          </p:cNvSpPr>
          <p:nvPr>
            <p:ph type="title"/>
          </p:nvPr>
        </p:nvSpPr>
        <p:spPr>
          <a:xfrm>
            <a:off x="1334530" y="957436"/>
            <a:ext cx="10180800" cy="90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64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Paisagem e Sazonalidade</a:t>
            </a:r>
            <a:endParaRPr sz="7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0" name="Google Shape;100;g2d658b413d5_0_14"/>
          <p:cNvSpPr txBox="1"/>
          <p:nvPr/>
        </p:nvSpPr>
        <p:spPr>
          <a:xfrm>
            <a:off x="3627510" y="2662998"/>
            <a:ext cx="13883250" cy="629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Sazonalidade refere-se às variações regulares e previsíveis das condições climáticas ao longo do ano.  Essas variações são cíclicas, repetindo-se a cada ano, e influenciam diversos:</a:t>
            </a:r>
          </a:p>
          <a:p>
            <a:endParaRPr lang="pt-BR" sz="3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8" indent="-457200"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36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Temperatura</a:t>
            </a:r>
          </a:p>
          <a:p>
            <a:pPr marL="457200" lvl="8" indent="-457200"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36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Precipitação (Chuvas/secas)</a:t>
            </a:r>
          </a:p>
          <a:p>
            <a:pPr marL="457200" lvl="8" indent="-457200"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36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Umidade (influenciando a sensação térmica e a ocorrência de nevoeiros)</a:t>
            </a:r>
          </a:p>
          <a:p>
            <a:pPr marL="457200" lvl="8" indent="-457200"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36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Ventos</a:t>
            </a:r>
          </a:p>
          <a:p>
            <a:pPr marL="457200" lvl="8" indent="-457200">
              <a:buClr>
                <a:schemeClr val="bg1"/>
              </a:buClr>
              <a:buSzPct val="120000"/>
              <a:buFont typeface="Wingdings" panose="05000000000000000000" pitchFamily="2" charset="2"/>
              <a:buChar char="ü"/>
            </a:pPr>
            <a:r>
              <a:rPr lang="pt-BR" sz="36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Duração do dia (afeta a fotossíntese das plantas e os ciclos de vida de diversos animais)</a:t>
            </a:r>
          </a:p>
        </p:txBody>
      </p:sp>
      <p:pic>
        <p:nvPicPr>
          <p:cNvPr id="101" name="Google Shape;101;g2d658b413d5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9578" y="-337152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d658b413d5_0_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658b413d5_0_22"/>
          <p:cNvSpPr txBox="1">
            <a:spLocks noGrp="1"/>
          </p:cNvSpPr>
          <p:nvPr>
            <p:ph type="title"/>
          </p:nvPr>
        </p:nvSpPr>
        <p:spPr>
          <a:xfrm>
            <a:off x="2307450" y="1431350"/>
            <a:ext cx="9463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Impactos da sazonalidade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g2d658b413d5_0_22"/>
          <p:cNvSpPr txBox="1"/>
          <p:nvPr/>
        </p:nvSpPr>
        <p:spPr>
          <a:xfrm>
            <a:off x="3458700" y="2571248"/>
            <a:ext cx="15713220" cy="798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chemeClr val="lt1"/>
                </a:solidFill>
              </a:rPr>
              <a:t>Ecossistemas: Influencia os ciclos de vida das plantas (floração, frutificação, queda de folhas), a migração de animais, a reprodução e a disponibilidade de alimento.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chemeClr val="lt1"/>
                </a:solidFill>
              </a:rPr>
              <a:t>Agricultura:  Define os períodos de plantio e colheita, a escolha das culturas e a necessidade de irrigação.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chemeClr val="lt1"/>
                </a:solidFill>
              </a:rPr>
              <a:t>Energia:  A demanda por energia para aquecimento e resfriamento varia sazonalmente.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chemeClr val="lt1"/>
                </a:solidFill>
              </a:rPr>
              <a:t>Saúde:  Algumas doenças são mais comuns em determinadas épocas do ano, como gripes e resfriados no inverno e alergias na primavera.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800" dirty="0">
                <a:solidFill>
                  <a:schemeClr val="lt1"/>
                </a:solidFill>
              </a:rPr>
              <a:t>Turismo:  Influencia a escolha de destinos turísticos e as atividades praticadas em cada estação.</a:t>
            </a:r>
          </a:p>
        </p:txBody>
      </p:sp>
      <p:pic>
        <p:nvPicPr>
          <p:cNvPr id="110" name="Google Shape;110;g2d658b413d5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2113" y="-47597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d658b413d5_0_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3C334CC7-C293-BBA9-C4D2-6A829F24A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658b413d5_0_22">
            <a:extLst>
              <a:ext uri="{FF2B5EF4-FFF2-40B4-BE49-F238E27FC236}">
                <a16:creationId xmlns:a16="http://schemas.microsoft.com/office/drawing/2014/main" id="{7F934AD9-5B84-0DFE-FDEE-880ABAF02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1510" y="745550"/>
            <a:ext cx="946380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Alta e Baixa Temporada</a:t>
            </a:r>
            <a:endParaRPr sz="5800" b="0" dirty="0">
              <a:solidFill>
                <a:srgbClr val="F09B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g2d658b413d5_0_22">
            <a:extLst>
              <a:ext uri="{FF2B5EF4-FFF2-40B4-BE49-F238E27FC236}">
                <a16:creationId xmlns:a16="http://schemas.microsoft.com/office/drawing/2014/main" id="{9FECC82B-0443-D844-0CA5-F91EDCEDA822}"/>
              </a:ext>
            </a:extLst>
          </p:cNvPr>
          <p:cNvSpPr txBox="1"/>
          <p:nvPr/>
        </p:nvSpPr>
        <p:spPr>
          <a:xfrm>
            <a:off x="1851510" y="2801821"/>
            <a:ext cx="16277100" cy="732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lt1"/>
                </a:solidFill>
              </a:rPr>
              <a:t>O turismo é bastante influenciado pelo clima. As pessoas dão preferência para viajar para determinados lugares em certas épocas do ano, por exemplo ir à praia durante o verão. 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lt1"/>
                </a:solidFill>
              </a:rPr>
              <a:t>Outro exemplo é o público estudantil, que viaja de acordo o calendário escolar. 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lt1"/>
                </a:solidFill>
              </a:rPr>
              <a:t>A sazonalidade também pode ser determinada a partir da comunidade que recebe visitantes. Épocas em que as plantações exigem muitos cuidados  ou período de festas religiosas não são ideais para visitas. 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lt1"/>
                </a:solidFill>
              </a:rPr>
              <a:t>A comunidade decide a época de receber. </a:t>
            </a:r>
          </a:p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00000"/>
              <a:buFont typeface="Arial" panose="020B0604020202020204" pitchFamily="34" charset="0"/>
              <a:buChar char="•"/>
            </a:pPr>
            <a:r>
              <a:rPr lang="pt-BR" sz="4400" dirty="0">
                <a:solidFill>
                  <a:schemeClr val="lt1"/>
                </a:solidFill>
              </a:rPr>
              <a:t>A sazonalidade também pode ser ocasionada por eventos naturais ou culturais. </a:t>
            </a:r>
          </a:p>
        </p:txBody>
      </p:sp>
      <p:pic>
        <p:nvPicPr>
          <p:cNvPr id="110" name="Google Shape;110;g2d658b413d5_0_22">
            <a:extLst>
              <a:ext uri="{FF2B5EF4-FFF2-40B4-BE49-F238E27FC236}">
                <a16:creationId xmlns:a16="http://schemas.microsoft.com/office/drawing/2014/main" id="{4D9FE542-6F1A-061B-CB1C-29F54F323C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42113" y="-475975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d658b413d5_0_22">
            <a:extLst>
              <a:ext uri="{FF2B5EF4-FFF2-40B4-BE49-F238E27FC236}">
                <a16:creationId xmlns:a16="http://schemas.microsoft.com/office/drawing/2014/main" id="{6B0F2C45-071F-610B-E992-61DFEBDFF5F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29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658b413d5_0_53"/>
          <p:cNvSpPr txBox="1">
            <a:spLocks noGrp="1"/>
          </p:cNvSpPr>
          <p:nvPr>
            <p:ph type="title"/>
          </p:nvPr>
        </p:nvSpPr>
        <p:spPr>
          <a:xfrm>
            <a:off x="737730" y="1339910"/>
            <a:ext cx="11484750" cy="82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</a:rPr>
              <a:t>Mudança climática e Patrimônios</a:t>
            </a:r>
            <a:r>
              <a:rPr lang="en-US" sz="5800" b="0" dirty="0">
                <a:solidFill>
                  <a:srgbClr val="F09B00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</a:p>
        </p:txBody>
      </p:sp>
      <p:sp>
        <p:nvSpPr>
          <p:cNvPr id="144" name="Google Shape;144;g2d658b413d5_0_53"/>
          <p:cNvSpPr txBox="1"/>
          <p:nvPr/>
        </p:nvSpPr>
        <p:spPr>
          <a:xfrm>
            <a:off x="3733800" y="3107913"/>
            <a:ext cx="14674500" cy="599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572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Nos últimos anos o planeta tem passado por uma série de mudanças no seu clima, afetando a natureza e a população.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800" dirty="0">
              <a:solidFill>
                <a:schemeClr val="lt1"/>
              </a:solidFill>
            </a:endParaRPr>
          </a:p>
          <a:p>
            <a:pPr marL="457200" marR="0" lvl="0" indent="-533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●"/>
            </a:pPr>
            <a:r>
              <a:rPr lang="pt-BR" sz="4800" dirty="0">
                <a:solidFill>
                  <a:schemeClr val="lt1"/>
                </a:solidFill>
              </a:rPr>
              <a:t>As mudanças têm levado a eventos climáticos cada vez mais intensos e perigosos. </a:t>
            </a: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800" dirty="0">
              <a:solidFill>
                <a:schemeClr val="lt1"/>
              </a:solidFill>
            </a:endParaRPr>
          </a:p>
          <a:p>
            <a:pPr marL="457200" indent="-533400">
              <a:lnSpc>
                <a:spcPct val="90000"/>
              </a:lnSpc>
              <a:buClr>
                <a:schemeClr val="lt1"/>
              </a:buClr>
              <a:buSzPts val="4800"/>
              <a:buFont typeface="Arial"/>
              <a:buChar char="●"/>
            </a:pPr>
            <a:r>
              <a:rPr lang="pt-BR" sz="48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Mudanças climáticas afetam o patrimônio</a:t>
            </a:r>
            <a:endParaRPr lang="pt-BR" sz="4800" dirty="0">
              <a:solidFill>
                <a:srgbClr val="FFC000"/>
              </a:solidFill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</a:pPr>
            <a:endParaRPr lang="pt-BR" sz="4800" dirty="0">
              <a:solidFill>
                <a:schemeClr val="lt1"/>
              </a:solidFill>
            </a:endParaRPr>
          </a:p>
        </p:txBody>
      </p:sp>
      <p:pic>
        <p:nvPicPr>
          <p:cNvPr id="145" name="Google Shape;145;g2d658b413d5_0_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72938" y="-432350"/>
            <a:ext cx="7695861" cy="898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d658b413d5_0_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48628"/>
            <a:ext cx="4677902" cy="7959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528</Words>
  <Application>Microsoft Office PowerPoint</Application>
  <PresentationFormat>Personalizar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Wingdings</vt:lpstr>
      <vt:lpstr>Play</vt:lpstr>
      <vt:lpstr>Arial</vt:lpstr>
      <vt:lpstr>Roboto</vt:lpstr>
      <vt:lpstr>Lato Light</vt:lpstr>
      <vt:lpstr>Lato Black</vt:lpstr>
      <vt:lpstr>Lato</vt:lpstr>
      <vt:lpstr>Office Theme</vt:lpstr>
      <vt:lpstr>Apresentação do PowerPoint</vt:lpstr>
      <vt:lpstr>Apresentação do PowerPoint</vt:lpstr>
      <vt:lpstr>Paisagem</vt:lpstr>
      <vt:lpstr>Paisagem e Identidade</vt:lpstr>
      <vt:lpstr>Paisagem e Potencialidades</vt:lpstr>
      <vt:lpstr>Paisagem e Sazonalidade</vt:lpstr>
      <vt:lpstr>Impactos da sazonalidade</vt:lpstr>
      <vt:lpstr>Alta e Baixa Temporada</vt:lpstr>
      <vt:lpstr>Mudança climática e Patrimônios </vt:lpstr>
      <vt:lpstr>Clima e turismo: uma relação direta 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Rejane Mira</dc:creator>
  <cp:lastModifiedBy>Rejane Mira</cp:lastModifiedBy>
  <cp:revision>1</cp:revision>
  <dcterms:created xsi:type="dcterms:W3CDTF">2024-10-04T14:34:38Z</dcterms:created>
  <dcterms:modified xsi:type="dcterms:W3CDTF">2024-12-16T10:13:40Z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2024-10-04T00:00:00Z</vt:filetime>
  </property>
  <property fmtid="{D5CDD505-2E9C-101B-9397-08002B2CF9AE}" pid="3" name="Creator">
    <vt:lpwstr>Adobe InDesign 19.5 (Windows)</vt:lpwstr>
  </property>
  <property fmtid="{D5CDD505-2E9C-101B-9397-08002B2CF9AE}" pid="4" name="LastSaved">
    <vt:filetime>2024-10-04T00:00:00Z</vt:filetime>
  </property>
  <property fmtid="{D5CDD505-2E9C-101B-9397-08002B2CF9AE}" pid="5" name="Producer">
    <vt:lpwstr>Adobe PDF Library 17.0</vt:lpwstr>
  </property>
</Properties>
</file>