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70" r:id="rId6"/>
    <p:sldId id="271" r:id="rId7"/>
    <p:sldId id="272" r:id="rId8"/>
    <p:sldId id="261" r:id="rId9"/>
    <p:sldId id="262" r:id="rId10"/>
    <p:sldId id="273" r:id="rId11"/>
    <p:sldId id="274" r:id="rId12"/>
    <p:sldId id="257" r:id="rId13"/>
  </p:sldIdLst>
  <p:sldSz cx="20104100" cy="11309350"/>
  <p:notesSz cx="20104100" cy="1130935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boldItalic r:id="rId20"/>
    </p:embeddedFont>
    <p:embeddedFont>
      <p:font typeface="Lato Light" panose="020F050202020403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2d1ul3TzIfMBgPkPbahYj6/Z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54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4A63A2AB-F6A7-7A48-615E-94C33845F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658b413d5_0_7:notes">
            <a:extLst>
              <a:ext uri="{FF2B5EF4-FFF2-40B4-BE49-F238E27FC236}">
                <a16:creationId xmlns:a16="http://schemas.microsoft.com/office/drawing/2014/main" id="{E3C8BE90-27D5-C46B-EB74-5F5B5C6811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658b413d5_0_7:notes">
            <a:extLst>
              <a:ext uri="{FF2B5EF4-FFF2-40B4-BE49-F238E27FC236}">
                <a16:creationId xmlns:a16="http://schemas.microsoft.com/office/drawing/2014/main" id="{4B96FB7D-CB82-A866-1348-28CC33884C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14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2C21C37B-4539-7AD9-1703-30EF7C73F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658b413d5_0_7:notes">
            <a:extLst>
              <a:ext uri="{FF2B5EF4-FFF2-40B4-BE49-F238E27FC236}">
                <a16:creationId xmlns:a16="http://schemas.microsoft.com/office/drawing/2014/main" id="{2D497F13-6CAF-2B81-AB7E-13D6904D9A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658b413d5_0_7:notes">
            <a:extLst>
              <a:ext uri="{FF2B5EF4-FFF2-40B4-BE49-F238E27FC236}">
                <a16:creationId xmlns:a16="http://schemas.microsoft.com/office/drawing/2014/main" id="{27B7A15A-F603-3649-6DB7-257C4E6FCA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700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B2EF0DAF-34D9-CE90-F17C-A9F71C874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>
            <a:extLst>
              <a:ext uri="{FF2B5EF4-FFF2-40B4-BE49-F238E27FC236}">
                <a16:creationId xmlns:a16="http://schemas.microsoft.com/office/drawing/2014/main" id="{5E0FA677-1321-392A-9371-F8B9176C15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B6AD022D-1B60-5436-11B6-8EAA12F9FB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46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B921542B-A6A7-64EF-687A-15205D86C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>
            <a:extLst>
              <a:ext uri="{FF2B5EF4-FFF2-40B4-BE49-F238E27FC236}">
                <a16:creationId xmlns:a16="http://schemas.microsoft.com/office/drawing/2014/main" id="{05F12A34-1636-F96B-3499-727FC6F19F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9FD4BB2C-5BAF-CBEB-0A6A-B9BB3F6FD3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30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AFA3EC6E-78BE-A640-1C6C-29581175C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>
            <a:extLst>
              <a:ext uri="{FF2B5EF4-FFF2-40B4-BE49-F238E27FC236}">
                <a16:creationId xmlns:a16="http://schemas.microsoft.com/office/drawing/2014/main" id="{FF81AE58-97EF-20EA-C6CE-D061C81D7A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EDB95C5E-46A2-5F7A-D701-CA659212F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97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658b413d5_0_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d658b41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658b413d5_0_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658b413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tQdxv_co6v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kW1P5Ja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2A81CF34-076C-4D17-8ED4-E22C562D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58b413d5_0_7">
            <a:extLst>
              <a:ext uri="{FF2B5EF4-FFF2-40B4-BE49-F238E27FC236}">
                <a16:creationId xmlns:a16="http://schemas.microsoft.com/office/drawing/2014/main" id="{1E2D9936-0832-BFAE-0F48-03B369118D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70" y="1566774"/>
            <a:ext cx="13572630" cy="82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Produção Associada ao Turismo (PAT)</a:t>
            </a:r>
          </a:p>
        </p:txBody>
      </p:sp>
      <p:sp>
        <p:nvSpPr>
          <p:cNvPr id="92" name="Google Shape;92;g2d658b413d5_0_7">
            <a:extLst>
              <a:ext uri="{FF2B5EF4-FFF2-40B4-BE49-F238E27FC236}">
                <a16:creationId xmlns:a16="http://schemas.microsoft.com/office/drawing/2014/main" id="{CFBFED28-0617-1E7C-429B-10A197A8C08C}"/>
              </a:ext>
            </a:extLst>
          </p:cNvPr>
          <p:cNvSpPr txBox="1"/>
          <p:nvPr/>
        </p:nvSpPr>
        <p:spPr>
          <a:xfrm>
            <a:off x="2636520" y="2596300"/>
            <a:ext cx="17467580" cy="732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endParaRPr lang="pt-BR" sz="4800" dirty="0">
              <a:solidFill>
                <a:schemeClr val="lt1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000" dirty="0">
                <a:solidFill>
                  <a:schemeClr val="lt1"/>
                </a:solidFill>
              </a:rPr>
              <a:t>Exemplos: 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000" dirty="0">
                <a:solidFill>
                  <a:schemeClr val="lt1"/>
                </a:solidFill>
              </a:rPr>
              <a:t>Visitar uma comunidade, conhecer os animais, saborear a comida caseira e comprar produtos orgânicos.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000" dirty="0">
                <a:solidFill>
                  <a:schemeClr val="lt1"/>
                </a:solidFill>
              </a:rPr>
              <a:t>Combinar visitas a museus, espaços sagrados e parques com a degustação de comidas típicas e a compra de lembranças.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000" dirty="0">
                <a:solidFill>
                  <a:schemeClr val="lt1"/>
                </a:solidFill>
              </a:rPr>
              <a:t>Reunir artesãos de diferentes regiões para vender seus produtos e oferecer oficinas e demonstrações de suas técnicas.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000" dirty="0">
                <a:solidFill>
                  <a:schemeClr val="lt1"/>
                </a:solidFill>
              </a:rPr>
              <a:t>Programas que envolvem turismo sustentável e a participação em atividades de conservação ambiental, como o plantio de árvores, observação de aves, ou trilhas guiadas em reservas naturais.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000" dirty="0">
                <a:solidFill>
                  <a:schemeClr val="lt1"/>
                </a:solidFill>
              </a:rPr>
              <a:t>Vivências em comunidades, com atividades como a colheita de produtos agrícolas ou participação em tarefas do dia a dia do campo.</a:t>
            </a:r>
          </a:p>
        </p:txBody>
      </p:sp>
      <p:pic>
        <p:nvPicPr>
          <p:cNvPr id="93" name="Google Shape;93;g2d658b413d5_0_7">
            <a:extLst>
              <a:ext uri="{FF2B5EF4-FFF2-40B4-BE49-F238E27FC236}">
                <a16:creationId xmlns:a16="http://schemas.microsoft.com/office/drawing/2014/main" id="{B64B6D6A-74EE-B69B-3B2B-DF72F15CAF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58b413d5_0_7">
            <a:extLst>
              <a:ext uri="{FF2B5EF4-FFF2-40B4-BE49-F238E27FC236}">
                <a16:creationId xmlns:a16="http://schemas.microsoft.com/office/drawing/2014/main" id="{51C6BE6B-92B3-E877-3897-4721B26A1F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3572" y="446114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50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D12BCE74-E7C0-5CA7-95F6-CD6047E0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58b413d5_0_7">
            <a:extLst>
              <a:ext uri="{FF2B5EF4-FFF2-40B4-BE49-F238E27FC236}">
                <a16:creationId xmlns:a16="http://schemas.microsoft.com/office/drawing/2014/main" id="{FFD5A642-A508-B949-1FB3-C3FF6C4A58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4330" y="5244380"/>
            <a:ext cx="13572630" cy="82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 sz="5800" b="0" dirty="0">
                <a:solidFill>
                  <a:srgbClr val="FFC000"/>
                </a:solidFill>
                <a:latin typeface="Lato Black"/>
                <a:ea typeface="Lato Black"/>
                <a:cs typeface="Lato Black"/>
                <a:sym typeface="Lato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Produção Associada ao Turismo (PAT)</a:t>
            </a:r>
            <a:endParaRPr lang="pt-BR" sz="5800" b="0" dirty="0">
              <a:solidFill>
                <a:srgbClr val="FFC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93" name="Google Shape;93;g2d658b413d5_0_7">
            <a:extLst>
              <a:ext uri="{FF2B5EF4-FFF2-40B4-BE49-F238E27FC236}">
                <a16:creationId xmlns:a16="http://schemas.microsoft.com/office/drawing/2014/main" id="{CD40F2E7-5442-21CD-BFA5-8601F71376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58b413d5_0_7">
            <a:extLst>
              <a:ext uri="{FF2B5EF4-FFF2-40B4-BE49-F238E27FC236}">
                <a16:creationId xmlns:a16="http://schemas.microsoft.com/office/drawing/2014/main" id="{8F451255-63FE-DF3F-97B0-17E2A8F0C7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63572" y="446114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81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3131615" y="4048930"/>
            <a:ext cx="13840869" cy="343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Nossos</a:t>
            </a:r>
            <a:r>
              <a:rPr lang="en-US" sz="1425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Visitantes</a:t>
            </a:r>
            <a:endParaRPr sz="1425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8</a:t>
            </a:r>
            <a:endParaRPr sz="495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/>
          <p:cNvSpPr txBox="1">
            <a:spLocks noGrp="1"/>
          </p:cNvSpPr>
          <p:nvPr>
            <p:ph type="title"/>
          </p:nvPr>
        </p:nvSpPr>
        <p:spPr>
          <a:xfrm>
            <a:off x="3729474" y="4722699"/>
            <a:ext cx="14345166" cy="186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09B00"/>
                </a:solidFill>
                <a:sym typeface="Arial"/>
              </a:rPr>
              <a:t>Ecoturismo e </a:t>
            </a:r>
            <a:br>
              <a:rPr lang="pt-BR" dirty="0">
                <a:solidFill>
                  <a:srgbClr val="F09B00"/>
                </a:solidFill>
                <a:sym typeface="Arial"/>
              </a:rPr>
            </a:br>
            <a:r>
              <a:rPr lang="pt-BR" dirty="0">
                <a:solidFill>
                  <a:srgbClr val="F09B00"/>
                </a:solidFill>
                <a:sym typeface="Arial"/>
              </a:rPr>
              <a:t>Sustentabilidade Ambiental</a:t>
            </a:r>
            <a:endParaRPr dirty="0">
              <a:solidFill>
                <a:srgbClr val="F09B00"/>
              </a:solidFill>
              <a:sym typeface="Arial"/>
            </a:endParaRPr>
          </a:p>
        </p:txBody>
      </p:sp>
      <p:pic>
        <p:nvPicPr>
          <p:cNvPr id="70" name="Google Shape;70;g31bbfc4941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502920" y="1505154"/>
            <a:ext cx="14923280" cy="112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>
                <a:solidFill>
                  <a:srgbClr val="F09B00"/>
                </a:solidFill>
              </a:rPr>
              <a:t>Ecoturismo ou Turismo Ecológico</a:t>
            </a:r>
            <a:endParaRPr sz="7200" dirty="0">
              <a:solidFill>
                <a:srgbClr val="F09B00"/>
              </a:solidFill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3215640" y="2934975"/>
            <a:ext cx="15192660" cy="479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É um segmento da atividade turística que utiliza, de forma sustentável, o patrimônio natural e cultural, incentiva sua conservação e busca a formação de uma consciência ambientalista por meio da interpretação do ambiente, promovendo o bem-estar das populações. Essa definição, adotada pelo Ministério do Turismo brasileiro, é referência para o segmento no país.</a:t>
            </a: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B0A95BF7-9129-CDA7-F086-0561E74A2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>
            <a:extLst>
              <a:ext uri="{FF2B5EF4-FFF2-40B4-BE49-F238E27FC236}">
                <a16:creationId xmlns:a16="http://schemas.microsoft.com/office/drawing/2014/main" id="{C6BE4C2B-6431-FC5B-A2E9-9D51C34D2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449" y="688669"/>
            <a:ext cx="14923280" cy="112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>
                <a:solidFill>
                  <a:srgbClr val="F09B00"/>
                </a:solidFill>
              </a:rPr>
              <a:t>Pilares do Ecoturismo</a:t>
            </a:r>
            <a:endParaRPr sz="7200" dirty="0">
              <a:solidFill>
                <a:srgbClr val="F09B00"/>
              </a:solidFill>
            </a:endParaRPr>
          </a:p>
        </p:txBody>
      </p:sp>
      <p:sp>
        <p:nvSpPr>
          <p:cNvPr id="77" name="Google Shape;77;p4">
            <a:extLst>
              <a:ext uri="{FF2B5EF4-FFF2-40B4-BE49-F238E27FC236}">
                <a16:creationId xmlns:a16="http://schemas.microsoft.com/office/drawing/2014/main" id="{3DBD4DA2-0536-3FE8-F8A5-4416ACA91FF4}"/>
              </a:ext>
            </a:extLst>
          </p:cNvPr>
          <p:cNvSpPr txBox="1"/>
          <p:nvPr/>
        </p:nvSpPr>
        <p:spPr>
          <a:xfrm>
            <a:off x="2743200" y="2544901"/>
            <a:ext cx="16432306" cy="759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CONSERVAÇÃO - Oferecendo soluções de longo prazo ligadas ao mercado, o ecoturismo oferece incentivos econômicos eficazes para conservar e aumentar a diversidade </a:t>
            </a:r>
            <a:r>
              <a:rPr lang="pt-BR" sz="40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biocultural</a:t>
            </a: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 ajuda a proteger o patrimônio natural e cultural do planeta em que vivemos. 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COMUNIDADE - Ao aumentar a capacitação local e as oportunidades de emprego, o ecoturismo é um veículo eficaz para dar visibilidade às comunidades em todo o mundo, e alcançar o desenvolvimento sustentável, tendo a promoção do bem-estar dessas populações um de seus principais conceitos. 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INTERPRETAÇÃO - Com ênfase no enriquecimento de experiências pessoais e conscientização ambiental por meio da interpretação, o ecoturismo promove maior compreensão e valorização da natureza, da sociedade local e da cultura.</a:t>
            </a:r>
          </a:p>
        </p:txBody>
      </p:sp>
      <p:pic>
        <p:nvPicPr>
          <p:cNvPr id="78" name="Google Shape;78;p4">
            <a:extLst>
              <a:ext uri="{FF2B5EF4-FFF2-40B4-BE49-F238E27FC236}">
                <a16:creationId xmlns:a16="http://schemas.microsoft.com/office/drawing/2014/main" id="{A738B693-998E-57F5-24BD-D66F547B4D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>
            <a:extLst>
              <a:ext uri="{FF2B5EF4-FFF2-40B4-BE49-F238E27FC236}">
                <a16:creationId xmlns:a16="http://schemas.microsoft.com/office/drawing/2014/main" id="{F8BBEE1F-D9FA-920A-636E-31CE919575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00" y="4083263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0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3669AF07-395C-2125-FA17-7FE3DAC08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>
            <a:extLst>
              <a:ext uri="{FF2B5EF4-FFF2-40B4-BE49-F238E27FC236}">
                <a16:creationId xmlns:a16="http://schemas.microsoft.com/office/drawing/2014/main" id="{764E7CEF-B350-786C-827C-1E0B1EBB27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449" y="688669"/>
            <a:ext cx="14923280" cy="112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>
                <a:solidFill>
                  <a:srgbClr val="F09B00"/>
                </a:solidFill>
              </a:rPr>
              <a:t>Princípios do Ecoturismo</a:t>
            </a:r>
            <a:endParaRPr sz="7200" dirty="0">
              <a:solidFill>
                <a:srgbClr val="F09B00"/>
              </a:solidFill>
            </a:endParaRPr>
          </a:p>
        </p:txBody>
      </p:sp>
      <p:sp>
        <p:nvSpPr>
          <p:cNvPr id="77" name="Google Shape;77;p4">
            <a:extLst>
              <a:ext uri="{FF2B5EF4-FFF2-40B4-BE49-F238E27FC236}">
                <a16:creationId xmlns:a16="http://schemas.microsoft.com/office/drawing/2014/main" id="{06B0267A-DF7D-0212-C4B6-4A9FFA60A32A}"/>
              </a:ext>
            </a:extLst>
          </p:cNvPr>
          <p:cNvSpPr txBox="1"/>
          <p:nvPr/>
        </p:nvSpPr>
        <p:spPr>
          <a:xfrm>
            <a:off x="2682240" y="2240392"/>
            <a:ext cx="16748760" cy="82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Minimizar os impactos físicos, sociais, comportamentais e psicológicos.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Construir consciência e respeito ambiental e cultural.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Proporcionar experiências positivas para visitantes e anfitriões.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Fornecer benefícios financeiros para a conservação ambiental e patrimonial.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Gerar benefícios financeiros tanto para a população quanto para as iniciativas privadas locais.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Oferecer experiências interpretativas memoráveis   aos visitantes, que lhe ajudem a aumentar a sensibilidade aos assuntos ambientais e sociais dos lugares anfitriões.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Projetar, construir e operar instalações de baixo impacto.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Reconhecer os direitos e crenças espirituais dos Povos Indígenas em sua comunidade e trabalhar em parceria com eles para criar empoderamento.</a:t>
            </a:r>
          </a:p>
        </p:txBody>
      </p:sp>
      <p:pic>
        <p:nvPicPr>
          <p:cNvPr id="78" name="Google Shape;78;p4">
            <a:extLst>
              <a:ext uri="{FF2B5EF4-FFF2-40B4-BE49-F238E27FC236}">
                <a16:creationId xmlns:a16="http://schemas.microsoft.com/office/drawing/2014/main" id="{A1655163-4963-7003-BF16-EA18CAFE9F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>
            <a:extLst>
              <a:ext uri="{FF2B5EF4-FFF2-40B4-BE49-F238E27FC236}">
                <a16:creationId xmlns:a16="http://schemas.microsoft.com/office/drawing/2014/main" id="{EDF66FEF-08D6-D19E-41C9-F5066E5EFB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12520" y="4296623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88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92748C3C-A6AB-F86D-BB97-86D409251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>
            <a:extLst>
              <a:ext uri="{FF2B5EF4-FFF2-40B4-BE49-F238E27FC236}">
                <a16:creationId xmlns:a16="http://schemas.microsoft.com/office/drawing/2014/main" id="{9DC8AEC6-0FB0-B87F-FDE9-FDCE6FC9B8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449" y="688669"/>
            <a:ext cx="14923280" cy="112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>
                <a:solidFill>
                  <a:srgbClr val="F09B00"/>
                </a:solidFill>
              </a:rPr>
              <a:t>Benefícios do Ecoturismo </a:t>
            </a:r>
            <a:endParaRPr sz="7200" dirty="0">
              <a:solidFill>
                <a:srgbClr val="F09B00"/>
              </a:solidFill>
            </a:endParaRPr>
          </a:p>
        </p:txBody>
      </p:sp>
      <p:sp>
        <p:nvSpPr>
          <p:cNvPr id="77" name="Google Shape;77;p4">
            <a:extLst>
              <a:ext uri="{FF2B5EF4-FFF2-40B4-BE49-F238E27FC236}">
                <a16:creationId xmlns:a16="http://schemas.microsoft.com/office/drawing/2014/main" id="{CCF1FCAA-BF63-C2D3-EA46-E98E79D0D92B}"/>
              </a:ext>
            </a:extLst>
          </p:cNvPr>
          <p:cNvSpPr txBox="1"/>
          <p:nvPr/>
        </p:nvSpPr>
        <p:spPr>
          <a:xfrm>
            <a:off x="2849880" y="2758196"/>
            <a:ext cx="15057120" cy="565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Melhoria da economia local.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Benefícios financeiros para a conservação ambiental e do patrimônio histórico.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Ajuda na pesquisa e desenvolvimento científico, com isso, a obtenção de dados importantes da fauna e flora.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Responsabilidade social e ambiental aos viajantes.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Foco nas tradições das comunidades locais.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• Auxilia na gestão de recursos naturais.</a:t>
            </a:r>
          </a:p>
        </p:txBody>
      </p:sp>
      <p:pic>
        <p:nvPicPr>
          <p:cNvPr id="78" name="Google Shape;78;p4">
            <a:extLst>
              <a:ext uri="{FF2B5EF4-FFF2-40B4-BE49-F238E27FC236}">
                <a16:creationId xmlns:a16="http://schemas.microsoft.com/office/drawing/2014/main" id="{DC0A5517-121A-871D-D9CD-A9816755C6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>
            <a:extLst>
              <a:ext uri="{FF2B5EF4-FFF2-40B4-BE49-F238E27FC236}">
                <a16:creationId xmlns:a16="http://schemas.microsoft.com/office/drawing/2014/main" id="{582D9CF6-C550-7E70-258B-454077B04F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12520" y="4296623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30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658b413d5_0_0"/>
          <p:cNvSpPr txBox="1"/>
          <p:nvPr/>
        </p:nvSpPr>
        <p:spPr>
          <a:xfrm>
            <a:off x="4561568" y="4419602"/>
            <a:ext cx="11694600" cy="134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</a:pPr>
            <a:r>
              <a:rPr lang="pt-BR" sz="96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Impactos do turismo</a:t>
            </a:r>
            <a:endParaRPr sz="5600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g2d658b413d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-721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d658b413d5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58b413d5_0_7"/>
          <p:cNvSpPr txBox="1">
            <a:spLocks noGrp="1"/>
          </p:cNvSpPr>
          <p:nvPr>
            <p:ph type="title"/>
          </p:nvPr>
        </p:nvSpPr>
        <p:spPr>
          <a:xfrm>
            <a:off x="4425810" y="2070423"/>
            <a:ext cx="10798950" cy="162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Produção Associada ao Turismo (PAT)</a:t>
            </a:r>
          </a:p>
        </p:txBody>
      </p:sp>
      <p:sp>
        <p:nvSpPr>
          <p:cNvPr id="92" name="Google Shape;92;g2d658b413d5_0_7"/>
          <p:cNvSpPr txBox="1"/>
          <p:nvPr/>
        </p:nvSpPr>
        <p:spPr>
          <a:xfrm>
            <a:off x="4425810" y="4497190"/>
            <a:ext cx="12359640" cy="134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pt-BR" sz="4800" b="1" i="1" dirty="0">
                <a:solidFill>
                  <a:schemeClr val="lt1"/>
                </a:solidFill>
              </a:rPr>
              <a:t>É qualquer produto que possa agregar valor a um destino turístico. </a:t>
            </a:r>
          </a:p>
        </p:txBody>
      </p:sp>
      <p:pic>
        <p:nvPicPr>
          <p:cNvPr id="93" name="Google Shape;93;g2d658b413d5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58b413d5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Personalizar</PresentationFormat>
  <Paragraphs>37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Lato Black</vt:lpstr>
      <vt:lpstr>Lato</vt:lpstr>
      <vt:lpstr>Arial</vt:lpstr>
      <vt:lpstr>Lato Light</vt:lpstr>
      <vt:lpstr>Play</vt:lpstr>
      <vt:lpstr>Office Theme</vt:lpstr>
      <vt:lpstr>Apresentação do PowerPoint</vt:lpstr>
      <vt:lpstr>Apresentação do PowerPoint</vt:lpstr>
      <vt:lpstr>Ecoturismo e  Sustentabilidade Ambiental</vt:lpstr>
      <vt:lpstr>Ecoturismo ou Turismo Ecológico</vt:lpstr>
      <vt:lpstr>Pilares do Ecoturismo</vt:lpstr>
      <vt:lpstr>Princípios do Ecoturismo</vt:lpstr>
      <vt:lpstr>Benefícios do Ecoturismo </vt:lpstr>
      <vt:lpstr>Apresentação do PowerPoint</vt:lpstr>
      <vt:lpstr>Produção Associada ao Turismo (PAT)</vt:lpstr>
      <vt:lpstr>Produção Associada ao Turismo (PAT)</vt:lpstr>
      <vt:lpstr>Produção Associada ao Turismo (PAT)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Rejane Mira</dc:creator>
  <cp:lastModifiedBy>Rejane Mira</cp:lastModifiedBy>
  <cp:revision>1</cp:revision>
  <dcterms:created xsi:type="dcterms:W3CDTF">2024-10-04T14:34:38Z</dcterms:created>
  <dcterms:modified xsi:type="dcterms:W3CDTF">2024-12-16T11:11:53Z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